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8" r:id="rId3"/>
    <p:sldId id="259" r:id="rId4"/>
    <p:sldId id="260" r:id="rId5"/>
    <p:sldId id="261" r:id="rId6"/>
    <p:sldId id="262" r:id="rId7"/>
    <p:sldId id="257" r:id="rId8"/>
    <p:sldId id="263" r:id="rId9"/>
    <p:sldId id="264" r:id="rId10"/>
    <p:sldId id="265" r:id="rId11"/>
    <p:sldId id="266" r:id="rId12"/>
    <p:sldId id="267" r:id="rId13"/>
    <p:sldId id="268" r:id="rId14"/>
    <p:sldId id="269" r:id="rId15"/>
    <p:sldId id="271" r:id="rId16"/>
    <p:sldId id="285" r:id="rId17"/>
    <p:sldId id="286" r:id="rId18"/>
    <p:sldId id="287" r:id="rId19"/>
    <p:sldId id="288" r:id="rId20"/>
    <p:sldId id="289" r:id="rId21"/>
    <p:sldId id="290" r:id="rId22"/>
    <p:sldId id="291" r:id="rId23"/>
    <p:sldId id="292" r:id="rId24"/>
    <p:sldId id="293" r:id="rId25"/>
    <p:sldId id="294" r:id="rId26"/>
    <p:sldId id="272" r:id="rId27"/>
    <p:sldId id="274" r:id="rId28"/>
    <p:sldId id="295" r:id="rId29"/>
    <p:sldId id="296" r:id="rId30"/>
    <p:sldId id="297" r:id="rId31"/>
    <p:sldId id="299" r:id="rId32"/>
    <p:sldId id="300" r:id="rId33"/>
    <p:sldId id="298"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9" r:id="rId47"/>
    <p:sldId id="320" r:id="rId48"/>
    <p:sldId id="323" r:id="rId49"/>
    <p:sldId id="322" r:id="rId50"/>
    <p:sldId id="321" r:id="rId51"/>
    <p:sldId id="313" r:id="rId52"/>
    <p:sldId id="316" r:id="rId53"/>
    <p:sldId id="317" r:id="rId54"/>
    <p:sldId id="318" r:id="rId55"/>
    <p:sldId id="314" r:id="rId56"/>
    <p:sldId id="324" r:id="rId57"/>
    <p:sldId id="325" r:id="rId58"/>
    <p:sldId id="326" r:id="rId59"/>
    <p:sldId id="329" r:id="rId60"/>
    <p:sldId id="328" r:id="rId61"/>
    <p:sldId id="327" r:id="rId62"/>
    <p:sldId id="330" r:id="rId63"/>
    <p:sldId id="270" r:id="rId64"/>
    <p:sldId id="275" r:id="rId65"/>
    <p:sldId id="276" r:id="rId66"/>
    <p:sldId id="277" r:id="rId67"/>
    <p:sldId id="278" r:id="rId68"/>
    <p:sldId id="279" r:id="rId69"/>
    <p:sldId id="280" r:id="rId70"/>
    <p:sldId id="273" r:id="rId71"/>
    <p:sldId id="281" r:id="rId72"/>
    <p:sldId id="282" r:id="rId73"/>
    <p:sldId id="283" r:id="rId74"/>
    <p:sldId id="284" r:id="rId75"/>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7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33F72F-7559-4025-AD4A-8C7D93ED0FAA}" type="datetimeFigureOut">
              <a:rPr lang="da-DK" smtClean="0"/>
              <a:t>02-01-2018</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4767BE-060E-4398-8FBC-EACAA5E4F734}" type="slidenum">
              <a:rPr lang="da-DK" smtClean="0"/>
              <a:t>‹nr.›</a:t>
            </a:fld>
            <a:endParaRPr lang="da-DK"/>
          </a:p>
        </p:txBody>
      </p:sp>
    </p:spTree>
    <p:extLst>
      <p:ext uri="{BB962C8B-B14F-4D97-AF65-F5344CB8AC3E}">
        <p14:creationId xmlns:p14="http://schemas.microsoft.com/office/powerpoint/2010/main" val="347288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10</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11</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12</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13</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14</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2</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3</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4</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5</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6</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7</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8</a:t>
            </a:fld>
            <a:endParaRPr lang="da-DK"/>
          </a:p>
        </p:txBody>
      </p:sp>
    </p:spTree>
    <p:extLst>
      <p:ext uri="{BB962C8B-B14F-4D97-AF65-F5344CB8AC3E}">
        <p14:creationId xmlns:p14="http://schemas.microsoft.com/office/powerpoint/2010/main" val="2693968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204767BE-060E-4398-8FBC-EACAA5E4F734}" type="slidenum">
              <a:rPr lang="da-DK" smtClean="0"/>
              <a:t>9</a:t>
            </a:fld>
            <a:endParaRPr lang="da-DK"/>
          </a:p>
        </p:txBody>
      </p:sp>
    </p:spTree>
    <p:extLst>
      <p:ext uri="{BB962C8B-B14F-4D97-AF65-F5344CB8AC3E}">
        <p14:creationId xmlns:p14="http://schemas.microsoft.com/office/powerpoint/2010/main" val="2693968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03CCF40F-EAA6-4E1F-884F-50FDF56124AF}" type="datetimeFigureOut">
              <a:rPr lang="da-DK" smtClean="0"/>
              <a:t>02-01-2018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3126761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3CCF40F-EAA6-4E1F-884F-50FDF56124AF}" type="datetimeFigureOut">
              <a:rPr lang="da-DK" smtClean="0"/>
              <a:t>02-01-2018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207319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3CCF40F-EAA6-4E1F-884F-50FDF56124AF}" type="datetimeFigureOut">
              <a:rPr lang="da-DK" smtClean="0"/>
              <a:t>02-01-2018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1010764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3CCF40F-EAA6-4E1F-884F-50FDF56124AF}" type="datetimeFigureOut">
              <a:rPr lang="da-DK" smtClean="0"/>
              <a:t>02-01-2018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2630810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03CCF40F-EAA6-4E1F-884F-50FDF56124AF}" type="datetimeFigureOut">
              <a:rPr lang="da-DK" smtClean="0"/>
              <a:t>02-01-2018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407417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03CCF40F-EAA6-4E1F-884F-50FDF56124AF}" type="datetimeFigureOut">
              <a:rPr lang="da-DK" smtClean="0"/>
              <a:t>02-01-2018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32836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03CCF40F-EAA6-4E1F-884F-50FDF56124AF}" type="datetimeFigureOut">
              <a:rPr lang="da-DK" smtClean="0"/>
              <a:t>02-01-2018</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1910617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03CCF40F-EAA6-4E1F-884F-50FDF56124AF}" type="datetimeFigureOut">
              <a:rPr lang="da-DK" smtClean="0"/>
              <a:t>02-01-2018</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4023545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03CCF40F-EAA6-4E1F-884F-50FDF56124AF}" type="datetimeFigureOut">
              <a:rPr lang="da-DK" smtClean="0"/>
              <a:t>02-01-2018</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1574879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03CCF40F-EAA6-4E1F-884F-50FDF56124AF}" type="datetimeFigureOut">
              <a:rPr lang="da-DK" smtClean="0"/>
              <a:t>02-01-2018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2498293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03CCF40F-EAA6-4E1F-884F-50FDF56124AF}" type="datetimeFigureOut">
              <a:rPr lang="da-DK" smtClean="0"/>
              <a:t>02-01-2018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D53B5BB-D877-46A5-9429-F1008AF0F535}" type="slidenum">
              <a:rPr lang="da-DK" smtClean="0"/>
              <a:t>‹nr.›</a:t>
            </a:fld>
            <a:endParaRPr lang="da-DK"/>
          </a:p>
        </p:txBody>
      </p:sp>
    </p:spTree>
    <p:extLst>
      <p:ext uri="{BB962C8B-B14F-4D97-AF65-F5344CB8AC3E}">
        <p14:creationId xmlns:p14="http://schemas.microsoft.com/office/powerpoint/2010/main" val="3436876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CF40F-EAA6-4E1F-884F-50FDF56124AF}" type="datetimeFigureOut">
              <a:rPr lang="da-DK" smtClean="0"/>
              <a:t>02-01-2018</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3B5BB-D877-46A5-9429-F1008AF0F535}" type="slidenum">
              <a:rPr lang="da-DK" smtClean="0"/>
              <a:t>‹nr.›</a:t>
            </a:fld>
            <a:endParaRPr lang="da-DK"/>
          </a:p>
        </p:txBody>
      </p:sp>
    </p:spTree>
    <p:extLst>
      <p:ext uri="{BB962C8B-B14F-4D97-AF65-F5344CB8AC3E}">
        <p14:creationId xmlns:p14="http://schemas.microsoft.com/office/powerpoint/2010/main" val="67962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a:bodyPr>
          <a:lstStyle/>
          <a:p>
            <a:endParaRPr lang="da-DK" dirty="0"/>
          </a:p>
          <a:p>
            <a:pPr algn="l"/>
            <a:r>
              <a:rPr lang="da-DK" sz="1300" dirty="0" smtClean="0">
                <a:solidFill>
                  <a:srgbClr val="FF0000"/>
                </a:solidFill>
              </a:rPr>
              <a:t>De </a:t>
            </a:r>
            <a:r>
              <a:rPr lang="da-DK" sz="1300" dirty="0">
                <a:solidFill>
                  <a:srgbClr val="FF0000"/>
                </a:solidFill>
              </a:rPr>
              <a:t>10 minutter begynder, når den midlertidigt udviste spiller har forladt banen, og bolden er sat korrekt i spil. </a:t>
            </a:r>
          </a:p>
          <a:p>
            <a:pPr algn="l"/>
            <a:endParaRPr lang="da-DK" sz="1300" dirty="0">
              <a:solidFill>
                <a:schemeClr val="tx1"/>
              </a:solidFill>
            </a:endParaRPr>
          </a:p>
        </p:txBody>
      </p:sp>
    </p:spTree>
    <p:extLst>
      <p:ext uri="{BB962C8B-B14F-4D97-AF65-F5344CB8AC3E}">
        <p14:creationId xmlns:p14="http://schemas.microsoft.com/office/powerpoint/2010/main" val="132438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r>
              <a:rPr lang="da-DK" sz="1300" dirty="0">
                <a:solidFill>
                  <a:srgbClr val="FF0000"/>
                </a:solidFill>
              </a:rPr>
              <a:t>Henset til at holdet starter med en spiller færre på banen i 10 minutter ved 2. </a:t>
            </a:r>
            <a:r>
              <a:rPr lang="da-DK" sz="1300" dirty="0" smtClean="0">
                <a:solidFill>
                  <a:srgbClr val="FF0000"/>
                </a:solidFill>
              </a:rPr>
              <a:t>halvleg </a:t>
            </a:r>
            <a:r>
              <a:rPr lang="da-DK" sz="1300" dirty="0">
                <a:solidFill>
                  <a:srgbClr val="FF0000"/>
                </a:solidFill>
              </a:rPr>
              <a:t>(eventuelt 2. halvleg i forlænget spilletid) begyndelse, må ”den kollektivt, </a:t>
            </a:r>
            <a:r>
              <a:rPr lang="da-DK" sz="1300" dirty="0" smtClean="0">
                <a:solidFill>
                  <a:srgbClr val="FF0000"/>
                </a:solidFill>
              </a:rPr>
              <a:t>midlertidigt </a:t>
            </a:r>
            <a:r>
              <a:rPr lang="da-DK" sz="1300" dirty="0">
                <a:solidFill>
                  <a:srgbClr val="FF0000"/>
                </a:solidFill>
              </a:rPr>
              <a:t>udviste spiller” gerne indskiftes i kampen, dog skal de hele 10 minutters </a:t>
            </a:r>
            <a:r>
              <a:rPr lang="da-DK" sz="1300" dirty="0" smtClean="0">
                <a:solidFill>
                  <a:srgbClr val="FF0000"/>
                </a:solidFill>
              </a:rPr>
              <a:t>perioden </a:t>
            </a:r>
            <a:r>
              <a:rPr lang="da-DK" sz="1300" dirty="0">
                <a:solidFill>
                  <a:srgbClr val="FF0000"/>
                </a:solidFill>
              </a:rPr>
              <a:t>være reduceret med en spiller </a:t>
            </a:r>
          </a:p>
        </p:txBody>
      </p:sp>
    </p:spTree>
    <p:extLst>
      <p:ext uri="{BB962C8B-B14F-4D97-AF65-F5344CB8AC3E}">
        <p14:creationId xmlns:p14="http://schemas.microsoft.com/office/powerpoint/2010/main" val="3489385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r>
              <a:rPr lang="da-DK" sz="1300" dirty="0">
                <a:solidFill>
                  <a:schemeClr val="tx1"/>
                </a:solidFill>
              </a:rPr>
              <a:t>Henset til at holdet starter med en spiller færre på banen i 10 minutter ved 2. </a:t>
            </a:r>
            <a:r>
              <a:rPr lang="da-DK" sz="1300" dirty="0" smtClean="0">
                <a:solidFill>
                  <a:schemeClr val="tx1"/>
                </a:solidFill>
              </a:rPr>
              <a:t>halvleg </a:t>
            </a:r>
            <a:r>
              <a:rPr lang="da-DK" sz="1300" dirty="0">
                <a:solidFill>
                  <a:schemeClr val="tx1"/>
                </a:solidFill>
              </a:rPr>
              <a:t>(eventuelt 2. halvleg i forlænget spilletid) begyndelse, må ”den kollektivt, </a:t>
            </a:r>
            <a:r>
              <a:rPr lang="da-DK" sz="1300" dirty="0" smtClean="0">
                <a:solidFill>
                  <a:schemeClr val="tx1"/>
                </a:solidFill>
              </a:rPr>
              <a:t>midlertidigt </a:t>
            </a:r>
            <a:r>
              <a:rPr lang="da-DK" sz="1300" dirty="0">
                <a:solidFill>
                  <a:schemeClr val="tx1"/>
                </a:solidFill>
              </a:rPr>
              <a:t>udviste spiller” gerne indskiftes i kampen, dog skal de hele 10 minutters </a:t>
            </a:r>
            <a:r>
              <a:rPr lang="da-DK" sz="1300" dirty="0" smtClean="0">
                <a:solidFill>
                  <a:schemeClr val="tx1"/>
                </a:solidFill>
              </a:rPr>
              <a:t>perioden </a:t>
            </a:r>
            <a:r>
              <a:rPr lang="da-DK" sz="1300" dirty="0">
                <a:solidFill>
                  <a:schemeClr val="tx1"/>
                </a:solidFill>
              </a:rPr>
              <a:t>være reduceret med en spiller </a:t>
            </a:r>
          </a:p>
          <a:p>
            <a:pPr algn="l"/>
            <a:r>
              <a:rPr lang="da-DK" sz="1300" dirty="0">
                <a:solidFill>
                  <a:srgbClr val="FF0000"/>
                </a:solidFill>
              </a:rPr>
              <a:t>Såfremt en </a:t>
            </a:r>
            <a:r>
              <a:rPr lang="da-DK" sz="1300" b="1" dirty="0">
                <a:solidFill>
                  <a:srgbClr val="FF0000"/>
                </a:solidFill>
              </a:rPr>
              <a:t>spiller </a:t>
            </a:r>
            <a:r>
              <a:rPr lang="da-DK" sz="1300" dirty="0">
                <a:solidFill>
                  <a:srgbClr val="FF0000"/>
                </a:solidFill>
              </a:rPr>
              <a:t>modtager en udvisning i pausen, fortsætter holdet med en spiller færre resten af kampen. De resterende spillere kan fortsat frit ud- og indskiftes </a:t>
            </a:r>
          </a:p>
          <a:p>
            <a:pPr algn="l"/>
            <a:endParaRPr lang="da-DK" sz="1300" dirty="0">
              <a:solidFill>
                <a:srgbClr val="FF0000"/>
              </a:solidFill>
            </a:endParaRPr>
          </a:p>
        </p:txBody>
      </p:sp>
    </p:spTree>
    <p:extLst>
      <p:ext uri="{BB962C8B-B14F-4D97-AF65-F5344CB8AC3E}">
        <p14:creationId xmlns:p14="http://schemas.microsoft.com/office/powerpoint/2010/main" val="4097511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r>
              <a:rPr lang="da-DK" sz="1300" dirty="0">
                <a:solidFill>
                  <a:schemeClr val="tx1"/>
                </a:solidFill>
              </a:rPr>
              <a:t>Henset til at holdet starter med en spiller færre på banen i 10 minutter ved 2. </a:t>
            </a:r>
            <a:r>
              <a:rPr lang="da-DK" sz="1300" dirty="0" smtClean="0">
                <a:solidFill>
                  <a:schemeClr val="tx1"/>
                </a:solidFill>
              </a:rPr>
              <a:t>halvleg </a:t>
            </a:r>
            <a:r>
              <a:rPr lang="da-DK" sz="1300" dirty="0">
                <a:solidFill>
                  <a:schemeClr val="tx1"/>
                </a:solidFill>
              </a:rPr>
              <a:t>(eventuelt 2. halvleg i forlænget spilletid) begyndelse, må ”den kollektivt, </a:t>
            </a:r>
            <a:r>
              <a:rPr lang="da-DK" sz="1300" dirty="0" smtClean="0">
                <a:solidFill>
                  <a:schemeClr val="tx1"/>
                </a:solidFill>
              </a:rPr>
              <a:t>midlertidigt </a:t>
            </a:r>
            <a:r>
              <a:rPr lang="da-DK" sz="1300" dirty="0">
                <a:solidFill>
                  <a:schemeClr val="tx1"/>
                </a:solidFill>
              </a:rPr>
              <a:t>udviste spiller” gerne indskiftes i kampen, dog skal de hele 10 minutters </a:t>
            </a:r>
            <a:r>
              <a:rPr lang="da-DK" sz="1300" dirty="0" smtClean="0">
                <a:solidFill>
                  <a:schemeClr val="tx1"/>
                </a:solidFill>
              </a:rPr>
              <a:t>perioden </a:t>
            </a:r>
            <a:r>
              <a:rPr lang="da-DK" sz="1300" dirty="0">
                <a:solidFill>
                  <a:schemeClr val="tx1"/>
                </a:solidFill>
              </a:rPr>
              <a:t>være reduceret med en spiller </a:t>
            </a: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udvisning i pausen, fortsætter holdet med en spiller færre resten af kampen. De resterende spillere kan fortsat frit ud- og indskiftes </a:t>
            </a:r>
          </a:p>
          <a:p>
            <a:pPr algn="l"/>
            <a:endParaRPr lang="da-DK" sz="1300" dirty="0">
              <a:solidFill>
                <a:schemeClr val="tx1"/>
              </a:solidFill>
            </a:endParaRPr>
          </a:p>
          <a:p>
            <a:pPr algn="l"/>
            <a:r>
              <a:rPr lang="da-DK" sz="1300" dirty="0">
                <a:solidFill>
                  <a:srgbClr val="FF0000"/>
                </a:solidFill>
              </a:rPr>
              <a:t>Såfremt en </a:t>
            </a:r>
            <a:r>
              <a:rPr lang="da-DK" sz="1300" b="1" dirty="0">
                <a:solidFill>
                  <a:srgbClr val="FF0000"/>
                </a:solidFill>
              </a:rPr>
              <a:t>reserve </a:t>
            </a:r>
            <a:r>
              <a:rPr lang="da-DK" sz="1300" dirty="0">
                <a:solidFill>
                  <a:srgbClr val="FF0000"/>
                </a:solidFill>
              </a:rPr>
              <a:t>modtager en udvisning i pausen, begynder holdet 2. halvleg (eventuelt 2. halvleg i forlænget spilletid) med en spiller færre på banen i resten af kampen. Den udviste spiller kan ikke mere deltage i kampen. Holdet vælger selv, hvilken spiller, der skal starte ude, ved 2. halvlegs begyndelse (2. halvlegs </a:t>
            </a:r>
            <a:r>
              <a:rPr lang="da-DK" sz="1300" dirty="0" smtClean="0">
                <a:solidFill>
                  <a:srgbClr val="FF0000"/>
                </a:solidFill>
              </a:rPr>
              <a:t>begyndelse </a:t>
            </a:r>
            <a:r>
              <a:rPr lang="da-DK" sz="1300" dirty="0">
                <a:solidFill>
                  <a:srgbClr val="FF0000"/>
                </a:solidFill>
              </a:rPr>
              <a:t>i forlænget spilletid). </a:t>
            </a:r>
          </a:p>
          <a:p>
            <a:pPr algn="l"/>
            <a:endParaRPr lang="da-DK" sz="1300" dirty="0">
              <a:solidFill>
                <a:srgbClr val="FF0000"/>
              </a:solidFill>
            </a:endParaRPr>
          </a:p>
          <a:p>
            <a:pPr algn="l"/>
            <a:endParaRPr lang="da-DK" sz="1300" dirty="0">
              <a:solidFill>
                <a:schemeClr val="tx1"/>
              </a:solidFill>
            </a:endParaRPr>
          </a:p>
        </p:txBody>
      </p:sp>
    </p:spTree>
    <p:extLst>
      <p:ext uri="{BB962C8B-B14F-4D97-AF65-F5344CB8AC3E}">
        <p14:creationId xmlns:p14="http://schemas.microsoft.com/office/powerpoint/2010/main" val="3326946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r>
              <a:rPr lang="da-DK" sz="1300" dirty="0">
                <a:solidFill>
                  <a:schemeClr val="tx1"/>
                </a:solidFill>
              </a:rPr>
              <a:t>Henset til at holdet starter med en spiller færre på banen i 10 minutter ved 2. </a:t>
            </a:r>
            <a:r>
              <a:rPr lang="da-DK" sz="1300" dirty="0" smtClean="0">
                <a:solidFill>
                  <a:schemeClr val="tx1"/>
                </a:solidFill>
              </a:rPr>
              <a:t>halvleg </a:t>
            </a:r>
            <a:r>
              <a:rPr lang="da-DK" sz="1300" dirty="0">
                <a:solidFill>
                  <a:schemeClr val="tx1"/>
                </a:solidFill>
              </a:rPr>
              <a:t>(eventuelt 2. halvleg i forlænget spilletid) begyndelse, må ”den kollektivt, </a:t>
            </a:r>
            <a:r>
              <a:rPr lang="da-DK" sz="1300" dirty="0" smtClean="0">
                <a:solidFill>
                  <a:schemeClr val="tx1"/>
                </a:solidFill>
              </a:rPr>
              <a:t>midlertidigt </a:t>
            </a:r>
            <a:r>
              <a:rPr lang="da-DK" sz="1300" dirty="0">
                <a:solidFill>
                  <a:schemeClr val="tx1"/>
                </a:solidFill>
              </a:rPr>
              <a:t>udviste spiller” gerne indskiftes i kampen, dog skal de hele 10 minutters </a:t>
            </a:r>
            <a:r>
              <a:rPr lang="da-DK" sz="1300" dirty="0" smtClean="0">
                <a:solidFill>
                  <a:schemeClr val="tx1"/>
                </a:solidFill>
              </a:rPr>
              <a:t>perioden </a:t>
            </a:r>
            <a:r>
              <a:rPr lang="da-DK" sz="1300" dirty="0">
                <a:solidFill>
                  <a:schemeClr val="tx1"/>
                </a:solidFill>
              </a:rPr>
              <a:t>være reduceret med en spiller </a:t>
            </a: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udvisning i pausen, fortsætter holdet med en spiller færre resten af kampen. De resterende spillere kan fortsat frit ud- og indskiftes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udvisning i pausen, begynder holdet 2. halvleg (eventuelt 2. halvleg i forlænget spilletid) med en spiller færre på banen i resten af kampen. Den udviste spiller kan ikke mere deltage i kampen.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endParaRPr lang="da-DK" sz="1300" dirty="0">
              <a:solidFill>
                <a:schemeClr val="tx1"/>
              </a:solidFill>
            </a:endParaRPr>
          </a:p>
          <a:p>
            <a:pPr algn="l"/>
            <a:r>
              <a:rPr lang="da-DK" sz="1300" dirty="0">
                <a:solidFill>
                  <a:srgbClr val="FF0000"/>
                </a:solidFill>
              </a:rPr>
              <a:t>Henset til at holdet starter med en spiller færre på banen resten af kampen ved 2. halvleg (eventuelt 2. halvleg i forlænget spilletid) begyndelse, må ”den kollektivt, </a:t>
            </a:r>
            <a:r>
              <a:rPr lang="da-DK" sz="1300" dirty="0" smtClean="0">
                <a:solidFill>
                  <a:srgbClr val="FF0000"/>
                </a:solidFill>
              </a:rPr>
              <a:t>udviste </a:t>
            </a:r>
            <a:r>
              <a:rPr lang="da-DK" sz="1300" dirty="0">
                <a:solidFill>
                  <a:srgbClr val="FF0000"/>
                </a:solidFill>
              </a:rPr>
              <a:t>spiller” gerne indskiftes i kampen, dog skal de hele 2. halvleg (eventuelt 2. halvleg i forlænget spilletid) være reduceret med en spiller </a:t>
            </a:r>
          </a:p>
        </p:txBody>
      </p:sp>
    </p:spTree>
    <p:extLst>
      <p:ext uri="{BB962C8B-B14F-4D97-AF65-F5344CB8AC3E}">
        <p14:creationId xmlns:p14="http://schemas.microsoft.com/office/powerpoint/2010/main" val="2455728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lnSpcReduction="10000"/>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r>
              <a:rPr lang="da-DK" sz="1300" dirty="0">
                <a:solidFill>
                  <a:schemeClr val="tx1"/>
                </a:solidFill>
              </a:rPr>
              <a:t>Henset til at holdet starter med en spiller færre på banen i 10 minutter ved 2. </a:t>
            </a:r>
            <a:r>
              <a:rPr lang="da-DK" sz="1300" dirty="0" smtClean="0">
                <a:solidFill>
                  <a:schemeClr val="tx1"/>
                </a:solidFill>
              </a:rPr>
              <a:t>halvleg </a:t>
            </a:r>
            <a:r>
              <a:rPr lang="da-DK" sz="1300" dirty="0">
                <a:solidFill>
                  <a:schemeClr val="tx1"/>
                </a:solidFill>
              </a:rPr>
              <a:t>(eventuelt 2. halvleg i forlænget spilletid) begyndelse, må ”den kollektivt, </a:t>
            </a:r>
            <a:r>
              <a:rPr lang="da-DK" sz="1300" dirty="0" smtClean="0">
                <a:solidFill>
                  <a:schemeClr val="tx1"/>
                </a:solidFill>
              </a:rPr>
              <a:t>midlertidigt </a:t>
            </a:r>
            <a:r>
              <a:rPr lang="da-DK" sz="1300" dirty="0">
                <a:solidFill>
                  <a:schemeClr val="tx1"/>
                </a:solidFill>
              </a:rPr>
              <a:t>udviste spiller” gerne indskiftes i kampen, dog skal de hele 10 minutters </a:t>
            </a:r>
            <a:r>
              <a:rPr lang="da-DK" sz="1300" dirty="0" smtClean="0">
                <a:solidFill>
                  <a:schemeClr val="tx1"/>
                </a:solidFill>
              </a:rPr>
              <a:t>perioden </a:t>
            </a:r>
            <a:r>
              <a:rPr lang="da-DK" sz="1300" dirty="0">
                <a:solidFill>
                  <a:schemeClr val="tx1"/>
                </a:solidFill>
              </a:rPr>
              <a:t>være reduceret med en spiller </a:t>
            </a: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udvisning i pausen, fortsætter holdet med en spiller færre resten af kampen. De resterende spillere kan fortsat frit ud- og indskiftes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reserve </a:t>
            </a:r>
            <a:r>
              <a:rPr lang="da-DK" sz="1300" dirty="0">
                <a:solidFill>
                  <a:schemeClr val="tx1"/>
                </a:solidFill>
              </a:rPr>
              <a:t>modtager en udvisning i pausen, begynder holdet 2. halvleg (eventuelt 2. halvleg i forlænget spilletid) med en spiller færre på banen i resten af kampen. Den udviste spiller kan ikke mere deltage i kampen. Holdet vælger selv, hvilken spiller, der skal starte ude, ved 2. halvlegs begyndelse (2. halvlegs </a:t>
            </a:r>
            <a:r>
              <a:rPr lang="da-DK" sz="1300" dirty="0" smtClean="0">
                <a:solidFill>
                  <a:schemeClr val="tx1"/>
                </a:solidFill>
              </a:rPr>
              <a:t>begyndelse </a:t>
            </a:r>
            <a:r>
              <a:rPr lang="da-DK" sz="1300" dirty="0">
                <a:solidFill>
                  <a:schemeClr val="tx1"/>
                </a:solidFill>
              </a:rPr>
              <a:t>i forlænget spilletid). </a:t>
            </a:r>
          </a:p>
          <a:p>
            <a:pPr algn="l"/>
            <a:endParaRPr lang="da-DK" sz="1300" dirty="0">
              <a:solidFill>
                <a:schemeClr val="tx1"/>
              </a:solidFill>
            </a:endParaRPr>
          </a:p>
          <a:p>
            <a:pPr algn="l"/>
            <a:r>
              <a:rPr lang="da-DK" sz="1300" dirty="0">
                <a:solidFill>
                  <a:schemeClr val="tx1"/>
                </a:solidFill>
              </a:rPr>
              <a:t>Henset til at holdet starter med en spiller færre på banen resten af kampen ved 2. halvleg (eventuelt 2. halvleg i forlænget spilletid) begyndelse, må ”den kollektivt, </a:t>
            </a:r>
            <a:r>
              <a:rPr lang="da-DK" sz="1300" dirty="0" smtClean="0">
                <a:solidFill>
                  <a:schemeClr val="tx1"/>
                </a:solidFill>
              </a:rPr>
              <a:t>ud-iste </a:t>
            </a:r>
            <a:r>
              <a:rPr lang="da-DK" sz="1300" dirty="0">
                <a:solidFill>
                  <a:schemeClr val="tx1"/>
                </a:solidFill>
              </a:rPr>
              <a:t>spiller” gerne indskiftes i kampen, dog skal de hele 2. halvleg (eventuelt 2. halvleg i forlænget spilletid) være reduceret med en spiller </a:t>
            </a:r>
          </a:p>
          <a:p>
            <a:pPr algn="l"/>
            <a:r>
              <a:rPr lang="da-DK" sz="1300" dirty="0">
                <a:solidFill>
                  <a:srgbClr val="FF0000"/>
                </a:solidFill>
              </a:rPr>
              <a:t>Såfremt en midlertidig udvist spiller modtager sin anden advarsel eller direkte </a:t>
            </a:r>
            <a:r>
              <a:rPr lang="da-DK" sz="1300" dirty="0" smtClean="0">
                <a:solidFill>
                  <a:srgbClr val="FF0000"/>
                </a:solidFill>
              </a:rPr>
              <a:t>udvisning</a:t>
            </a:r>
            <a:r>
              <a:rPr lang="da-DK" sz="1300" dirty="0">
                <a:solidFill>
                  <a:srgbClr val="FF0000"/>
                </a:solidFill>
              </a:rPr>
              <a:t>, medens han er midlertidig udvist, fortsætter holdet med en spiller færre resten af kampen. </a:t>
            </a:r>
          </a:p>
          <a:p>
            <a:pPr algn="l"/>
            <a:endParaRPr lang="da-DK" sz="1300" dirty="0">
              <a:solidFill>
                <a:srgbClr val="FF0000"/>
              </a:solidFill>
            </a:endParaRPr>
          </a:p>
        </p:txBody>
      </p:sp>
    </p:spTree>
    <p:extLst>
      <p:ext uri="{BB962C8B-B14F-4D97-AF65-F5344CB8AC3E}">
        <p14:creationId xmlns:p14="http://schemas.microsoft.com/office/powerpoint/2010/main" val="37546773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1754326"/>
          </a:xfrm>
          <a:prstGeom prst="rect">
            <a:avLst/>
          </a:prstGeom>
          <a:noFill/>
        </p:spPr>
        <p:txBody>
          <a:bodyPr wrap="square" rtlCol="0">
            <a:spAutoFit/>
          </a:bodyPr>
          <a:lstStyle/>
          <a:p>
            <a:pPr algn="ctr"/>
            <a:r>
              <a:rPr lang="da-DK" b="1" dirty="0" smtClean="0"/>
              <a:t>§ </a:t>
            </a:r>
            <a:r>
              <a:rPr lang="da-DK" b="1" dirty="0"/>
              <a:t>1 Banen. </a:t>
            </a:r>
            <a:endParaRPr lang="da-DK" dirty="0"/>
          </a:p>
          <a:p>
            <a:r>
              <a:rPr lang="da-DK" dirty="0">
                <a:solidFill>
                  <a:srgbClr val="FF0000"/>
                </a:solidFill>
              </a:rPr>
              <a:t>Kunstmateriale kan anvendes til afmærkninger på naturligt underlag, hvis dette ikke er farligt. </a:t>
            </a:r>
            <a:endParaRPr lang="da-DK" dirty="0" smtClean="0">
              <a:solidFill>
                <a:srgbClr val="FF0000"/>
              </a:solidFill>
            </a:endParaRPr>
          </a:p>
          <a:p>
            <a:endParaRPr lang="da-DK" dirty="0"/>
          </a:p>
          <a:p>
            <a:endParaRPr lang="da-DK" dirty="0"/>
          </a:p>
          <a:p>
            <a:pPr algn="ctr"/>
            <a:endParaRPr lang="da-DK" dirty="0"/>
          </a:p>
        </p:txBody>
      </p:sp>
    </p:spTree>
    <p:extLst>
      <p:ext uri="{BB962C8B-B14F-4D97-AF65-F5344CB8AC3E}">
        <p14:creationId xmlns:p14="http://schemas.microsoft.com/office/powerpoint/2010/main" val="1998792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2862322"/>
          </a:xfrm>
          <a:prstGeom prst="rect">
            <a:avLst/>
          </a:prstGeom>
          <a:noFill/>
        </p:spPr>
        <p:txBody>
          <a:bodyPr wrap="square" rtlCol="0">
            <a:spAutoFit/>
          </a:bodyPr>
          <a:lstStyle/>
          <a:p>
            <a:pPr algn="ctr"/>
            <a:r>
              <a:rPr lang="da-DK" b="1" dirty="0" smtClean="0"/>
              <a:t>§ </a:t>
            </a:r>
            <a:r>
              <a:rPr lang="da-DK" b="1" dirty="0"/>
              <a:t>1 Banen. </a:t>
            </a:r>
            <a:endParaRPr lang="da-DK" dirty="0"/>
          </a:p>
          <a:p>
            <a:r>
              <a:rPr lang="da-DK" dirty="0"/>
              <a:t>Kunstmateriale kan anvendes til afmærkninger på naturligt underlag, hvis dette ikke er farligt. </a:t>
            </a:r>
            <a:endParaRPr lang="da-DK" dirty="0" smtClean="0"/>
          </a:p>
          <a:p>
            <a:endParaRPr lang="da-DK" dirty="0"/>
          </a:p>
          <a:p>
            <a:endParaRPr lang="da-DK" dirty="0"/>
          </a:p>
          <a:p>
            <a:pPr algn="ctr"/>
            <a:r>
              <a:rPr lang="da-DK" b="1" dirty="0"/>
              <a:t>§ 3 Spillerne. </a:t>
            </a:r>
            <a:endParaRPr lang="da-DK" dirty="0"/>
          </a:p>
          <a:p>
            <a:r>
              <a:rPr lang="da-DK" dirty="0" smtClean="0">
                <a:solidFill>
                  <a:srgbClr val="FF0000"/>
                </a:solidFill>
              </a:rPr>
              <a:t>Ved </a:t>
            </a:r>
            <a:r>
              <a:rPr lang="da-DK" dirty="0">
                <a:solidFill>
                  <a:srgbClr val="FF0000"/>
                </a:solidFill>
              </a:rPr>
              <a:t>fri udskiftning forstås, at en udskiftet spiller senere igen kan indskiftes som </a:t>
            </a:r>
            <a:r>
              <a:rPr lang="da-DK" dirty="0" err="1">
                <a:solidFill>
                  <a:srgbClr val="FF0000"/>
                </a:solidFill>
              </a:rPr>
              <a:t>del-tager</a:t>
            </a:r>
            <a:r>
              <a:rPr lang="da-DK" dirty="0">
                <a:solidFill>
                  <a:srgbClr val="FF0000"/>
                </a:solidFill>
              </a:rPr>
              <a:t> i kampen. Dette er kun tilladt i ungdoms-, veteran- og breddekampe, under forudsætning af, at det nationale forbund, konføderationen eller FIFA har godkendt dette. </a:t>
            </a:r>
          </a:p>
        </p:txBody>
      </p:sp>
    </p:spTree>
    <p:extLst>
      <p:ext uri="{BB962C8B-B14F-4D97-AF65-F5344CB8AC3E}">
        <p14:creationId xmlns:p14="http://schemas.microsoft.com/office/powerpoint/2010/main" val="659777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3693319"/>
          </a:xfrm>
          <a:prstGeom prst="rect">
            <a:avLst/>
          </a:prstGeom>
          <a:noFill/>
        </p:spPr>
        <p:txBody>
          <a:bodyPr wrap="square" rtlCol="0">
            <a:spAutoFit/>
          </a:bodyPr>
          <a:lstStyle/>
          <a:p>
            <a:pPr algn="ctr"/>
            <a:r>
              <a:rPr lang="da-DK" b="1" dirty="0" smtClean="0"/>
              <a:t>§ </a:t>
            </a:r>
            <a:r>
              <a:rPr lang="da-DK" b="1" dirty="0"/>
              <a:t>1 Banen. </a:t>
            </a:r>
            <a:endParaRPr lang="da-DK" dirty="0"/>
          </a:p>
          <a:p>
            <a:r>
              <a:rPr lang="da-DK" dirty="0"/>
              <a:t>Kunstmateriale kan anvendes til afmærkninger på naturligt underlag, hvis dette ikke er farligt. </a:t>
            </a:r>
            <a:endParaRPr lang="da-DK" dirty="0" smtClean="0"/>
          </a:p>
          <a:p>
            <a:endParaRPr lang="da-DK" dirty="0"/>
          </a:p>
          <a:p>
            <a:endParaRPr lang="da-DK" dirty="0"/>
          </a:p>
          <a:p>
            <a:pPr algn="ctr"/>
            <a:r>
              <a:rPr lang="da-DK" b="1" dirty="0"/>
              <a:t>§ 3 Spillerne. </a:t>
            </a:r>
            <a:endParaRPr lang="da-DK" dirty="0"/>
          </a:p>
          <a:p>
            <a:r>
              <a:rPr lang="da-DK" dirty="0" smtClean="0"/>
              <a:t>Ved </a:t>
            </a:r>
            <a:r>
              <a:rPr lang="da-DK" dirty="0"/>
              <a:t>fri udskiftning forstås, at en udskiftet spiller senere igen kan indskiftes som </a:t>
            </a:r>
            <a:r>
              <a:rPr lang="da-DK" dirty="0" err="1"/>
              <a:t>del-tager</a:t>
            </a:r>
            <a:r>
              <a:rPr lang="da-DK" dirty="0"/>
              <a:t> i kampen. Dette er kun tilladt i ungdoms-, veteran- og breddekampe, under forudsætning af, at det nationale forbund, konføderationen eller FIFA har godkendt dette. </a:t>
            </a:r>
          </a:p>
          <a:p>
            <a:r>
              <a:rPr lang="da-DK" dirty="0">
                <a:solidFill>
                  <a:srgbClr val="FF0000"/>
                </a:solidFill>
              </a:rPr>
              <a:t>En udskiftning er foretaget, når reserven træder ind på banen. Fra det øjeblik </a:t>
            </a:r>
            <a:r>
              <a:rPr lang="da-DK" dirty="0" err="1">
                <a:solidFill>
                  <a:srgbClr val="FF0000"/>
                </a:solidFill>
              </a:rPr>
              <a:t>be-tragtes</a:t>
            </a:r>
            <a:r>
              <a:rPr lang="da-DK" dirty="0">
                <a:solidFill>
                  <a:srgbClr val="FF0000"/>
                </a:solidFill>
              </a:rPr>
              <a:t> den udskiftede spiller som udskiftet og reserven som spiller, der kan </a:t>
            </a:r>
            <a:r>
              <a:rPr lang="da-DK" dirty="0" err="1">
                <a:solidFill>
                  <a:srgbClr val="FF0000"/>
                </a:solidFill>
              </a:rPr>
              <a:t>foreta-ge</a:t>
            </a:r>
            <a:r>
              <a:rPr lang="da-DK" dirty="0">
                <a:solidFill>
                  <a:srgbClr val="FF0000"/>
                </a:solidFill>
              </a:rPr>
              <a:t> en hvilken som helst igangsættelse. </a:t>
            </a:r>
          </a:p>
        </p:txBody>
      </p:sp>
    </p:spTree>
    <p:extLst>
      <p:ext uri="{BB962C8B-B14F-4D97-AF65-F5344CB8AC3E}">
        <p14:creationId xmlns:p14="http://schemas.microsoft.com/office/powerpoint/2010/main" val="1187542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4524315"/>
          </a:xfrm>
          <a:prstGeom prst="rect">
            <a:avLst/>
          </a:prstGeom>
          <a:noFill/>
        </p:spPr>
        <p:txBody>
          <a:bodyPr wrap="square" rtlCol="0">
            <a:spAutoFit/>
          </a:bodyPr>
          <a:lstStyle/>
          <a:p>
            <a:pPr algn="ctr"/>
            <a:r>
              <a:rPr lang="da-DK" b="1" dirty="0" smtClean="0"/>
              <a:t>§ </a:t>
            </a:r>
            <a:r>
              <a:rPr lang="da-DK" b="1" dirty="0"/>
              <a:t>1 Banen. </a:t>
            </a:r>
            <a:endParaRPr lang="da-DK" dirty="0"/>
          </a:p>
          <a:p>
            <a:r>
              <a:rPr lang="da-DK" dirty="0"/>
              <a:t>Kunstmateriale kan anvendes til afmærkninger på naturligt underlag, hvis dette ikke er farligt. </a:t>
            </a:r>
            <a:endParaRPr lang="da-DK" dirty="0" smtClean="0"/>
          </a:p>
          <a:p>
            <a:endParaRPr lang="da-DK" dirty="0"/>
          </a:p>
          <a:p>
            <a:endParaRPr lang="da-DK" dirty="0"/>
          </a:p>
          <a:p>
            <a:pPr algn="ctr"/>
            <a:r>
              <a:rPr lang="da-DK" b="1" dirty="0"/>
              <a:t>§ 3 Spillerne. </a:t>
            </a:r>
            <a:endParaRPr lang="da-DK" dirty="0"/>
          </a:p>
          <a:p>
            <a:r>
              <a:rPr lang="da-DK" dirty="0" smtClean="0"/>
              <a:t>Ved </a:t>
            </a:r>
            <a:r>
              <a:rPr lang="da-DK" dirty="0"/>
              <a:t>fri udskiftning forstås, at en udskiftet spiller senere igen kan indskiftes som </a:t>
            </a:r>
            <a:r>
              <a:rPr lang="da-DK" dirty="0" err="1"/>
              <a:t>del-tager</a:t>
            </a:r>
            <a:r>
              <a:rPr lang="da-DK" dirty="0"/>
              <a:t> i kampen. Dette er kun tilladt i ungdoms-, veteran- og breddekampe, under forudsætning af, at det nationale forbund, konføderationen eller FIFA har godkendt dette. </a:t>
            </a:r>
          </a:p>
          <a:p>
            <a:r>
              <a:rPr lang="da-DK" dirty="0"/>
              <a:t>En udskiftning er foretaget, når reserven træder ind på banen. Fra det øjeblik </a:t>
            </a:r>
            <a:r>
              <a:rPr lang="da-DK" dirty="0" err="1"/>
              <a:t>be-tragtes</a:t>
            </a:r>
            <a:r>
              <a:rPr lang="da-DK" dirty="0"/>
              <a:t> den udskiftede spiller som udskiftet og reserven som spiller, der kan </a:t>
            </a:r>
            <a:r>
              <a:rPr lang="da-DK" dirty="0" err="1"/>
              <a:t>foreta-ge</a:t>
            </a:r>
            <a:r>
              <a:rPr lang="da-DK" dirty="0"/>
              <a:t> en hvilken som helst igangsættelse. </a:t>
            </a:r>
          </a:p>
          <a:p>
            <a:r>
              <a:rPr lang="da-DK" dirty="0">
                <a:solidFill>
                  <a:srgbClr val="FF0000"/>
                </a:solidFill>
              </a:rPr>
              <a:t>Hvis dommeren ikke er underrettet om udskiftningen, kan den navngivne reserve fortsætte med at spille. Der tildeles ikke nogen disciplinær straf, men dommeren indberetter det skete til den relevante turneringsmyndighed. </a:t>
            </a:r>
          </a:p>
        </p:txBody>
      </p:sp>
    </p:spTree>
    <p:extLst>
      <p:ext uri="{BB962C8B-B14F-4D97-AF65-F5344CB8AC3E}">
        <p14:creationId xmlns:p14="http://schemas.microsoft.com/office/powerpoint/2010/main" val="2825663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5632311"/>
          </a:xfrm>
          <a:prstGeom prst="rect">
            <a:avLst/>
          </a:prstGeom>
          <a:noFill/>
        </p:spPr>
        <p:txBody>
          <a:bodyPr wrap="square" rtlCol="0">
            <a:spAutoFit/>
          </a:bodyPr>
          <a:lstStyle/>
          <a:p>
            <a:pPr algn="ctr"/>
            <a:r>
              <a:rPr lang="da-DK" b="1" dirty="0" smtClean="0"/>
              <a:t>§ </a:t>
            </a:r>
            <a:r>
              <a:rPr lang="da-DK" b="1" dirty="0"/>
              <a:t>1 Banen. </a:t>
            </a:r>
            <a:endParaRPr lang="da-DK" dirty="0"/>
          </a:p>
          <a:p>
            <a:r>
              <a:rPr lang="da-DK" dirty="0"/>
              <a:t>Kunstmateriale kan anvendes til afmærkninger på naturligt underlag, hvis dette ikke er farligt. </a:t>
            </a:r>
            <a:endParaRPr lang="da-DK" dirty="0" smtClean="0"/>
          </a:p>
          <a:p>
            <a:endParaRPr lang="da-DK" dirty="0"/>
          </a:p>
          <a:p>
            <a:endParaRPr lang="da-DK" dirty="0"/>
          </a:p>
          <a:p>
            <a:pPr algn="ctr"/>
            <a:r>
              <a:rPr lang="da-DK" b="1" dirty="0"/>
              <a:t>§ 3 Spillerne. </a:t>
            </a:r>
            <a:endParaRPr lang="da-DK" dirty="0"/>
          </a:p>
          <a:p>
            <a:r>
              <a:rPr lang="da-DK" dirty="0" smtClean="0"/>
              <a:t>Ved </a:t>
            </a:r>
            <a:r>
              <a:rPr lang="da-DK" dirty="0"/>
              <a:t>fri udskiftning forstås, at en udskiftet spiller senere igen kan indskiftes som </a:t>
            </a:r>
            <a:r>
              <a:rPr lang="da-DK" dirty="0" err="1"/>
              <a:t>del-tager</a:t>
            </a:r>
            <a:r>
              <a:rPr lang="da-DK" dirty="0"/>
              <a:t> i kampen. Dette er kun tilladt i ungdoms-, veteran- og breddekampe, under forudsætning af, at det nationale forbund, konføderationen eller FIFA har godkendt dette. </a:t>
            </a:r>
          </a:p>
          <a:p>
            <a:r>
              <a:rPr lang="da-DK" dirty="0"/>
              <a:t>En udskiftning er foretaget, når reserven træder ind på banen. Fra det øjeblik </a:t>
            </a:r>
            <a:r>
              <a:rPr lang="da-DK" dirty="0" err="1"/>
              <a:t>be-tragtes</a:t>
            </a:r>
            <a:r>
              <a:rPr lang="da-DK" dirty="0"/>
              <a:t> den udskiftede spiller som udskiftet og reserven som spiller, der kan </a:t>
            </a:r>
            <a:r>
              <a:rPr lang="da-DK" dirty="0" err="1"/>
              <a:t>foreta-ge</a:t>
            </a:r>
            <a:r>
              <a:rPr lang="da-DK" dirty="0"/>
              <a:t> en hvilken som helst igangsættelse. </a:t>
            </a:r>
          </a:p>
          <a:p>
            <a:r>
              <a:rPr lang="da-DK" dirty="0"/>
              <a:t>Hvis dommeren ikke er underrettet om udskiftningen, kan den navngivne reserve fortsætte med at spille. Der tildeles ikke nogen disciplinær straf, men dommeren indberetter det skete til den relevante turneringsmyndighed. </a:t>
            </a:r>
          </a:p>
          <a:p>
            <a:r>
              <a:rPr lang="da-DK" dirty="0">
                <a:solidFill>
                  <a:srgbClr val="FF0000"/>
                </a:solidFill>
              </a:rPr>
              <a:t>Hvis en spiller skifter plads med målmanden, uden dommeren tilladelse skal de </a:t>
            </a:r>
            <a:r>
              <a:rPr lang="da-DK" dirty="0" err="1">
                <a:solidFill>
                  <a:srgbClr val="FF0000"/>
                </a:solidFill>
              </a:rPr>
              <a:t>in-volverede</a:t>
            </a:r>
            <a:r>
              <a:rPr lang="da-DK" dirty="0">
                <a:solidFill>
                  <a:srgbClr val="FF0000"/>
                </a:solidFill>
              </a:rPr>
              <a:t> spillere advares, dog ikke hvis skiftet sker i pausen (også i forlænget </a:t>
            </a:r>
            <a:r>
              <a:rPr lang="da-DK" dirty="0" err="1">
                <a:solidFill>
                  <a:srgbClr val="FF0000"/>
                </a:solidFill>
              </a:rPr>
              <a:t>spil-letid</a:t>
            </a:r>
            <a:r>
              <a:rPr lang="da-DK" dirty="0">
                <a:solidFill>
                  <a:srgbClr val="FF0000"/>
                </a:solidFill>
              </a:rPr>
              <a:t>), eller i tidsrummet mellem kampens afslutning og begyndelsen af den </a:t>
            </a:r>
            <a:r>
              <a:rPr lang="da-DK" dirty="0" err="1">
                <a:solidFill>
                  <a:srgbClr val="FF0000"/>
                </a:solidFill>
              </a:rPr>
              <a:t>forlæn-gede</a:t>
            </a:r>
            <a:r>
              <a:rPr lang="da-DK" dirty="0">
                <a:solidFill>
                  <a:srgbClr val="FF0000"/>
                </a:solidFill>
              </a:rPr>
              <a:t> spilletid/eller straffesparkskonkurrence</a:t>
            </a:r>
            <a:r>
              <a:rPr lang="da-DK" dirty="0"/>
              <a:t>. </a:t>
            </a:r>
          </a:p>
        </p:txBody>
      </p:sp>
    </p:spTree>
    <p:extLst>
      <p:ext uri="{BB962C8B-B14F-4D97-AF65-F5344CB8AC3E}">
        <p14:creationId xmlns:p14="http://schemas.microsoft.com/office/powerpoint/2010/main" val="312083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a:bodyPr>
          <a:lstStyle/>
          <a:p>
            <a:pPr algn="l"/>
            <a:r>
              <a:rPr lang="da-DK" sz="1300" dirty="0" smtClean="0">
                <a:solidFill>
                  <a:schemeClr val="tx1"/>
                </a:solidFill>
              </a:rPr>
              <a:t>De </a:t>
            </a:r>
            <a:r>
              <a:rPr lang="da-DK" sz="1300" dirty="0">
                <a:solidFill>
                  <a:schemeClr val="tx1"/>
                </a:solidFill>
              </a:rPr>
              <a:t>10 minutter begynder, når den midlertidigt udviste spiller har forladt banen, og bolden er sat korrekt i spil. </a:t>
            </a:r>
          </a:p>
          <a:p>
            <a:pPr algn="l"/>
            <a:endParaRPr lang="da-DK" sz="1300" dirty="0">
              <a:solidFill>
                <a:schemeClr val="tx1"/>
              </a:solidFill>
            </a:endParaRPr>
          </a:p>
          <a:p>
            <a:pPr algn="l"/>
            <a:r>
              <a:rPr lang="da-DK" sz="1300" dirty="0">
                <a:solidFill>
                  <a:srgbClr val="FF0000"/>
                </a:solidFill>
              </a:rPr>
              <a:t>Den tid, der efter dommerens skøn tillægges kampen, for eksempel på grund af: </a:t>
            </a:r>
          </a:p>
          <a:p>
            <a:pPr algn="l"/>
            <a:r>
              <a:rPr lang="da-DK" sz="1300" dirty="0">
                <a:solidFill>
                  <a:srgbClr val="FF0000"/>
                </a:solidFill>
              </a:rPr>
              <a:t>o Udskiftninger, </a:t>
            </a:r>
          </a:p>
          <a:p>
            <a:pPr algn="l"/>
            <a:r>
              <a:rPr lang="da-DK" sz="1300" dirty="0">
                <a:solidFill>
                  <a:srgbClr val="FF0000"/>
                </a:solidFill>
              </a:rPr>
              <a:t>o Vurdering af skader, </a:t>
            </a:r>
          </a:p>
          <a:p>
            <a:pPr algn="l"/>
            <a:r>
              <a:rPr lang="da-DK" sz="1300" dirty="0">
                <a:solidFill>
                  <a:srgbClr val="FF0000"/>
                </a:solidFill>
              </a:rPr>
              <a:t>o Fjernelse af spillere fra banen, </a:t>
            </a:r>
          </a:p>
          <a:p>
            <a:pPr algn="l"/>
            <a:r>
              <a:rPr lang="da-DK" sz="1300" dirty="0">
                <a:solidFill>
                  <a:srgbClr val="FF0000"/>
                </a:solidFill>
              </a:rPr>
              <a:t>o Forhaling af tiden, </a:t>
            </a:r>
          </a:p>
          <a:p>
            <a:pPr algn="l"/>
            <a:r>
              <a:rPr lang="da-DK" sz="1300" dirty="0">
                <a:solidFill>
                  <a:srgbClr val="FF0000"/>
                </a:solidFill>
              </a:rPr>
              <a:t>o Anden årsag. </a:t>
            </a:r>
            <a:endParaRPr lang="da-DK" sz="5200" dirty="0" smtClean="0">
              <a:solidFill>
                <a:srgbClr val="FF0000"/>
              </a:solidFill>
            </a:endParaRPr>
          </a:p>
          <a:p>
            <a:pPr algn="l"/>
            <a:endParaRPr lang="da-DK" sz="1300" dirty="0">
              <a:solidFill>
                <a:srgbClr val="FF0000"/>
              </a:solidFill>
            </a:endParaRPr>
          </a:p>
        </p:txBody>
      </p:sp>
    </p:spTree>
    <p:extLst>
      <p:ext uri="{BB962C8B-B14F-4D97-AF65-F5344CB8AC3E}">
        <p14:creationId xmlns:p14="http://schemas.microsoft.com/office/powerpoint/2010/main" val="1012435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1477328"/>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solidFill>
                  <a:srgbClr val="FF0000"/>
                </a:solidFill>
              </a:rPr>
              <a:t>Hvis </a:t>
            </a:r>
            <a:r>
              <a:rPr lang="da-DK" dirty="0">
                <a:solidFill>
                  <a:srgbClr val="FF0000"/>
                </a:solidFill>
              </a:rPr>
              <a:t>en spiller, som skal have dommerens tilladelse til at genindtræde, gør dette uden tilladelse, skal dommeren: </a:t>
            </a:r>
            <a:endParaRPr lang="da-DK" dirty="0" smtClean="0">
              <a:solidFill>
                <a:srgbClr val="FF0000"/>
              </a:solidFill>
            </a:endParaRPr>
          </a:p>
          <a:p>
            <a:endParaRPr lang="da-DK" dirty="0"/>
          </a:p>
        </p:txBody>
      </p:sp>
    </p:spTree>
    <p:extLst>
      <p:ext uri="{BB962C8B-B14F-4D97-AF65-F5344CB8AC3E}">
        <p14:creationId xmlns:p14="http://schemas.microsoft.com/office/powerpoint/2010/main" val="27733265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2585323"/>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t>Hvis </a:t>
            </a:r>
            <a:r>
              <a:rPr lang="da-DK" dirty="0"/>
              <a:t>en spiller, som skal have dommerens tilladelse til at genindtræde, gør dette uden tilladelse, skal dommeren: </a:t>
            </a:r>
            <a:endParaRPr lang="da-DK" dirty="0" smtClean="0"/>
          </a:p>
          <a:p>
            <a:endParaRPr lang="da-DK" dirty="0"/>
          </a:p>
          <a:p>
            <a:r>
              <a:rPr lang="da-DK" dirty="0">
                <a:solidFill>
                  <a:srgbClr val="FF0000"/>
                </a:solidFill>
              </a:rPr>
              <a:t> standse spillet (dog ikke øjeblikkelig, hvis spilleren ikke har indflydelse på spillet eller et medlem af dommerteamet), eller hvis fordelsreglen kan </a:t>
            </a:r>
            <a:r>
              <a:rPr lang="da-DK" dirty="0" smtClean="0">
                <a:solidFill>
                  <a:srgbClr val="FF0000"/>
                </a:solidFill>
              </a:rPr>
              <a:t>anvendes</a:t>
            </a:r>
            <a:r>
              <a:rPr lang="da-DK" dirty="0">
                <a:solidFill>
                  <a:srgbClr val="FF0000"/>
                </a:solidFill>
              </a:rPr>
              <a:t>. </a:t>
            </a:r>
          </a:p>
          <a:p>
            <a:endParaRPr lang="da-DK" dirty="0"/>
          </a:p>
          <a:p>
            <a:pPr algn="ctr"/>
            <a:endParaRPr lang="da-DK" dirty="0"/>
          </a:p>
        </p:txBody>
      </p:sp>
    </p:spTree>
    <p:extLst>
      <p:ext uri="{BB962C8B-B14F-4D97-AF65-F5344CB8AC3E}">
        <p14:creationId xmlns:p14="http://schemas.microsoft.com/office/powerpoint/2010/main" val="1461350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3416320"/>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t>Hvis </a:t>
            </a:r>
            <a:r>
              <a:rPr lang="da-DK" dirty="0"/>
              <a:t>en spiller, som skal have dommerens tilladelse til at genindtræde, gør dette uden tilladelse, skal dommeren: </a:t>
            </a:r>
            <a:endParaRPr lang="da-DK" dirty="0" smtClean="0"/>
          </a:p>
          <a:p>
            <a:endParaRPr lang="da-DK" dirty="0"/>
          </a:p>
          <a:p>
            <a:r>
              <a:rPr lang="da-DK" dirty="0"/>
              <a:t> standse spillet (dog ikke øjeblikkelig, hvis spilleren ikke har indflydelse på spillet eller et medlem af dommerteamet), eller hvis fordelsreglen kan </a:t>
            </a:r>
            <a:r>
              <a:rPr lang="da-DK" dirty="0" smtClean="0"/>
              <a:t>anvendes</a:t>
            </a:r>
            <a:r>
              <a:rPr lang="da-DK" dirty="0"/>
              <a:t>. </a:t>
            </a:r>
          </a:p>
          <a:p>
            <a:endParaRPr lang="da-DK" dirty="0"/>
          </a:p>
          <a:p>
            <a:r>
              <a:rPr lang="da-DK" dirty="0">
                <a:solidFill>
                  <a:srgbClr val="FF0000"/>
                </a:solidFill>
              </a:rPr>
              <a:t>Hvis dommeren standser spillet, skal det genoptages: </a:t>
            </a:r>
          </a:p>
          <a:p>
            <a:r>
              <a:rPr lang="da-DK" dirty="0">
                <a:solidFill>
                  <a:srgbClr val="FF0000"/>
                </a:solidFill>
              </a:rPr>
              <a:t> med et direkte frispark til modspillerne fra det sted, hvor indflydelsen skete</a:t>
            </a:r>
            <a:r>
              <a:rPr lang="da-DK" dirty="0"/>
              <a:t>. </a:t>
            </a:r>
          </a:p>
          <a:p>
            <a:endParaRPr lang="da-DK" dirty="0"/>
          </a:p>
          <a:p>
            <a:pPr algn="ctr"/>
            <a:endParaRPr lang="da-DK" dirty="0"/>
          </a:p>
        </p:txBody>
      </p:sp>
    </p:spTree>
    <p:extLst>
      <p:ext uri="{BB962C8B-B14F-4D97-AF65-F5344CB8AC3E}">
        <p14:creationId xmlns:p14="http://schemas.microsoft.com/office/powerpoint/2010/main" val="10195101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3970318"/>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t>Hvis </a:t>
            </a:r>
            <a:r>
              <a:rPr lang="da-DK" dirty="0"/>
              <a:t>en spiller, som skal have dommerens tilladelse til at genindtræde, gør dette uden tilladelse, skal dommeren: </a:t>
            </a:r>
            <a:endParaRPr lang="da-DK" dirty="0" smtClean="0"/>
          </a:p>
          <a:p>
            <a:endParaRPr lang="da-DK" dirty="0"/>
          </a:p>
          <a:p>
            <a:r>
              <a:rPr lang="da-DK" dirty="0"/>
              <a:t> standse spillet (dog ikke øjeblikkelig, hvis spilleren ikke har indflydelse på spillet eller et medlem af dommerteamet), eller hvis fordelsreglen kan </a:t>
            </a:r>
            <a:r>
              <a:rPr lang="da-DK" dirty="0" smtClean="0"/>
              <a:t>anvendes</a:t>
            </a:r>
            <a:r>
              <a:rPr lang="da-DK" dirty="0"/>
              <a:t>. </a:t>
            </a:r>
          </a:p>
          <a:p>
            <a:endParaRPr lang="da-DK" dirty="0"/>
          </a:p>
          <a:p>
            <a:r>
              <a:rPr lang="da-DK" dirty="0"/>
              <a:t>Hvis dommeren standser spillet, skal det genoptages: </a:t>
            </a:r>
          </a:p>
          <a:p>
            <a:r>
              <a:rPr lang="da-DK" dirty="0"/>
              <a:t> med et direkte frispark til modspillerne fra det sted, hvor indflydelsen skete. </a:t>
            </a:r>
          </a:p>
          <a:p>
            <a:endParaRPr lang="da-DK" dirty="0"/>
          </a:p>
          <a:p>
            <a:r>
              <a:rPr lang="da-DK" dirty="0">
                <a:solidFill>
                  <a:srgbClr val="FF0000"/>
                </a:solidFill>
              </a:rPr>
              <a:t>med et indirekte frispark til modspillerne fra det sted, hvor bolden var, da </a:t>
            </a:r>
          </a:p>
          <a:p>
            <a:r>
              <a:rPr lang="da-DK" dirty="0">
                <a:solidFill>
                  <a:srgbClr val="FF0000"/>
                </a:solidFill>
              </a:rPr>
              <a:t>spillet blev standset, hvis spilleren ikke har haft nogen indflydelse. </a:t>
            </a:r>
            <a:endParaRPr lang="da-DK" dirty="0" smtClean="0">
              <a:solidFill>
                <a:srgbClr val="FF0000"/>
              </a:solidFill>
            </a:endParaRPr>
          </a:p>
          <a:p>
            <a:endParaRPr lang="da-DK" dirty="0"/>
          </a:p>
        </p:txBody>
      </p:sp>
    </p:spTree>
    <p:extLst>
      <p:ext uri="{BB962C8B-B14F-4D97-AF65-F5344CB8AC3E}">
        <p14:creationId xmlns:p14="http://schemas.microsoft.com/office/powerpoint/2010/main" val="1153353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5078313"/>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t>Hvis </a:t>
            </a:r>
            <a:r>
              <a:rPr lang="da-DK" dirty="0"/>
              <a:t>en spiller, som skal have dommerens tilladelse til at genindtræde, gør dette uden tilladelse, skal dommeren: </a:t>
            </a:r>
            <a:endParaRPr lang="da-DK" dirty="0" smtClean="0"/>
          </a:p>
          <a:p>
            <a:endParaRPr lang="da-DK" dirty="0"/>
          </a:p>
          <a:p>
            <a:r>
              <a:rPr lang="da-DK" dirty="0"/>
              <a:t> standse spillet (dog ikke øjeblikkelig, hvis spilleren ikke har indflydelse på spillet eller et medlem af dommerteamet), eller hvis fordelsreglen kan </a:t>
            </a:r>
            <a:r>
              <a:rPr lang="da-DK" dirty="0" smtClean="0"/>
              <a:t>anvendes</a:t>
            </a:r>
            <a:r>
              <a:rPr lang="da-DK" dirty="0"/>
              <a:t>. </a:t>
            </a:r>
          </a:p>
          <a:p>
            <a:endParaRPr lang="da-DK" dirty="0"/>
          </a:p>
          <a:p>
            <a:r>
              <a:rPr lang="da-DK" dirty="0"/>
              <a:t>Hvis dommeren standser spillet, skal det genoptages: </a:t>
            </a:r>
          </a:p>
          <a:p>
            <a:r>
              <a:rPr lang="da-DK" dirty="0"/>
              <a:t> med et direkte frispark til modspillerne fra det sted, hvor indflydelsen skete. </a:t>
            </a:r>
          </a:p>
          <a:p>
            <a:endParaRPr lang="da-DK" dirty="0"/>
          </a:p>
          <a:p>
            <a:r>
              <a:rPr lang="da-DK" dirty="0"/>
              <a:t>med et indirekte frispark til modspillerne fra det sted, hvor bolden var, da </a:t>
            </a:r>
          </a:p>
          <a:p>
            <a:r>
              <a:rPr lang="da-DK" dirty="0"/>
              <a:t>spillet blev standset, hvis spilleren ikke har haft nogen indflydelse. </a:t>
            </a:r>
            <a:endParaRPr lang="da-DK" dirty="0" smtClean="0"/>
          </a:p>
          <a:p>
            <a:endParaRPr lang="da-DK" dirty="0"/>
          </a:p>
          <a:p>
            <a:r>
              <a:rPr lang="da-DK" sz="3600" dirty="0">
                <a:solidFill>
                  <a:srgbClr val="FF0000"/>
                </a:solidFill>
              </a:rPr>
              <a:t>NB: Spilleren skal ikke forlade banen. </a:t>
            </a:r>
            <a:endParaRPr lang="da-DK" sz="3600" dirty="0" smtClean="0">
              <a:solidFill>
                <a:srgbClr val="FF0000"/>
              </a:solidFill>
            </a:endParaRPr>
          </a:p>
          <a:p>
            <a:endParaRPr lang="da-DK" dirty="0"/>
          </a:p>
          <a:p>
            <a:pPr algn="ctr"/>
            <a:endParaRPr lang="da-DK" dirty="0"/>
          </a:p>
        </p:txBody>
      </p:sp>
    </p:spTree>
    <p:extLst>
      <p:ext uri="{BB962C8B-B14F-4D97-AF65-F5344CB8AC3E}">
        <p14:creationId xmlns:p14="http://schemas.microsoft.com/office/powerpoint/2010/main" val="1648981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755576" y="548680"/>
            <a:ext cx="7992888" cy="5632311"/>
          </a:xfrm>
          <a:prstGeom prst="rect">
            <a:avLst/>
          </a:prstGeom>
          <a:noFill/>
        </p:spPr>
        <p:txBody>
          <a:bodyPr wrap="square" rtlCol="0">
            <a:spAutoFit/>
          </a:bodyPr>
          <a:lstStyle/>
          <a:p>
            <a:pPr algn="ctr"/>
            <a:r>
              <a:rPr lang="da-DK" b="1" dirty="0" smtClean="0"/>
              <a:t>§ </a:t>
            </a:r>
            <a:r>
              <a:rPr lang="da-DK" b="1" dirty="0"/>
              <a:t>3 Spillerne. </a:t>
            </a:r>
            <a:endParaRPr lang="da-DK" b="1" dirty="0" smtClean="0"/>
          </a:p>
          <a:p>
            <a:pPr algn="ctr"/>
            <a:endParaRPr lang="da-DK" dirty="0"/>
          </a:p>
          <a:p>
            <a:r>
              <a:rPr lang="da-DK" dirty="0" smtClean="0"/>
              <a:t>Hvis </a:t>
            </a:r>
            <a:r>
              <a:rPr lang="da-DK" dirty="0"/>
              <a:t>en spiller, som skal have dommerens tilladelse til at genindtræde, gør dette uden tilladelse, skal dommeren: </a:t>
            </a:r>
            <a:endParaRPr lang="da-DK" dirty="0" smtClean="0"/>
          </a:p>
          <a:p>
            <a:endParaRPr lang="da-DK" dirty="0"/>
          </a:p>
          <a:p>
            <a:r>
              <a:rPr lang="da-DK" dirty="0"/>
              <a:t> standse spillet (dog ikke øjeblikkelig, hvis spilleren ikke har indflydelse på spillet eller et medlem af dommerteamet), eller hvis fordelsreglen kan </a:t>
            </a:r>
            <a:r>
              <a:rPr lang="da-DK" dirty="0" smtClean="0"/>
              <a:t>anvendes</a:t>
            </a:r>
            <a:r>
              <a:rPr lang="da-DK" dirty="0"/>
              <a:t>. </a:t>
            </a:r>
          </a:p>
          <a:p>
            <a:endParaRPr lang="da-DK" dirty="0"/>
          </a:p>
          <a:p>
            <a:r>
              <a:rPr lang="da-DK" dirty="0"/>
              <a:t>Hvis dommeren standser spillet, skal det genoptages: </a:t>
            </a:r>
          </a:p>
          <a:p>
            <a:r>
              <a:rPr lang="da-DK" dirty="0"/>
              <a:t> med et direkte frispark til modspillerne fra det sted, hvor indflydelsen skete. </a:t>
            </a:r>
          </a:p>
          <a:p>
            <a:endParaRPr lang="da-DK" dirty="0"/>
          </a:p>
          <a:p>
            <a:r>
              <a:rPr lang="da-DK" dirty="0"/>
              <a:t>med et indirekte frispark til modspillerne fra det sted, hvor bolden var, da </a:t>
            </a:r>
          </a:p>
          <a:p>
            <a:r>
              <a:rPr lang="da-DK" dirty="0"/>
              <a:t>spillet blev standset, hvis spilleren ikke har haft nogen indflydelse. </a:t>
            </a:r>
            <a:endParaRPr lang="da-DK" dirty="0" smtClean="0"/>
          </a:p>
          <a:p>
            <a:endParaRPr lang="da-DK" dirty="0"/>
          </a:p>
          <a:p>
            <a:r>
              <a:rPr lang="da-DK" dirty="0"/>
              <a:t>NB: Spilleren skal ikke forlade banen. </a:t>
            </a:r>
            <a:endParaRPr lang="da-DK" dirty="0" smtClean="0"/>
          </a:p>
          <a:p>
            <a:endParaRPr lang="da-DK" dirty="0"/>
          </a:p>
          <a:p>
            <a:r>
              <a:rPr lang="da-DK" dirty="0">
                <a:solidFill>
                  <a:srgbClr val="FF0000"/>
                </a:solidFill>
              </a:rPr>
              <a:t>Såfremt dommeren opdager, at der var en ekstra mand på banen tilknyttet det hold der scorede, skal spillet genoptages med et direkte frispark til modspillerne fra det sted, hvor den ekstra person befandt sig. </a:t>
            </a:r>
          </a:p>
          <a:p>
            <a:pPr algn="ctr"/>
            <a:endParaRPr lang="da-DK" dirty="0"/>
          </a:p>
        </p:txBody>
      </p:sp>
    </p:spTree>
    <p:extLst>
      <p:ext uri="{BB962C8B-B14F-4D97-AF65-F5344CB8AC3E}">
        <p14:creationId xmlns:p14="http://schemas.microsoft.com/office/powerpoint/2010/main" val="34886614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83568" y="620688"/>
            <a:ext cx="8064896" cy="4801314"/>
          </a:xfrm>
          <a:prstGeom prst="rect">
            <a:avLst/>
          </a:prstGeom>
          <a:noFill/>
        </p:spPr>
        <p:txBody>
          <a:bodyPr wrap="square" rtlCol="0">
            <a:spAutoFit/>
          </a:bodyPr>
          <a:lstStyle/>
          <a:p>
            <a:pPr algn="ctr"/>
            <a:r>
              <a:rPr lang="da-DK" b="1" dirty="0"/>
              <a:t>§ 4 Spillernes udstyr. </a:t>
            </a:r>
            <a:endParaRPr lang="da-DK" b="1" dirty="0" smtClean="0"/>
          </a:p>
          <a:p>
            <a:pPr algn="ctr"/>
            <a:endParaRPr lang="da-DK" dirty="0"/>
          </a:p>
          <a:p>
            <a:r>
              <a:rPr lang="da-DK" dirty="0"/>
              <a:t>Spillere (herunder reserver, udskiftede og udviste spillere) må ikke bære eller bruge nogen form for elektronisk udstyr eller udstyr til brug for kommunikation (med </a:t>
            </a:r>
            <a:r>
              <a:rPr lang="da-DK" dirty="0" err="1"/>
              <a:t>und-tagelse</a:t>
            </a:r>
            <a:r>
              <a:rPr lang="da-DK" dirty="0"/>
              <a:t> af EPTS, hvor dette er tilladt). Enhver form for elektronisk kommunikation hos officials er forbudt, medmindre den direkte vedrører spillernes helbred eller </a:t>
            </a:r>
            <a:r>
              <a:rPr lang="da-DK" dirty="0" err="1"/>
              <a:t>sik-kerhed</a:t>
            </a:r>
            <a:r>
              <a:rPr lang="da-DK" dirty="0"/>
              <a:t>. </a:t>
            </a:r>
            <a:endParaRPr lang="da-DK" dirty="0" smtClean="0"/>
          </a:p>
          <a:p>
            <a:endParaRPr lang="da-DK" dirty="0"/>
          </a:p>
          <a:p>
            <a:r>
              <a:rPr lang="da-DK" dirty="0"/>
              <a:t>I de tilfælde, hvor bærbar teknologi anvendes som en del af elektronisk måleudstyr (EPTS), og det sker i officielle turneringskampe under FIFA, en konføderation eller et nationalforbund, skal den teknologi, som er fæstnet til spillernes udstyr, være </a:t>
            </a:r>
            <a:r>
              <a:rPr lang="da-DK" dirty="0" err="1"/>
              <a:t>for-synet</a:t>
            </a:r>
            <a:r>
              <a:rPr lang="da-DK" dirty="0"/>
              <a:t> med IMS- Logoet </a:t>
            </a:r>
          </a:p>
          <a:p>
            <a:endParaRPr lang="da-DK" dirty="0"/>
          </a:p>
          <a:p>
            <a:r>
              <a:rPr lang="da-DK" dirty="0"/>
              <a:t>Mærket angiver, at udstyret er blevet officielt testet og som minimum opfylder </a:t>
            </a:r>
            <a:r>
              <a:rPr lang="da-DK" dirty="0" err="1"/>
              <a:t>sik-kerhedskravene</a:t>
            </a:r>
            <a:r>
              <a:rPr lang="da-DK" dirty="0"/>
              <a:t> i IMS-standarden, som er udviklet af FIFA og godkendt af The Board. FIFA skal godkende de instanser, som foretager kontrollen. Der er en </a:t>
            </a:r>
            <a:r>
              <a:rPr lang="da-DK" dirty="0" err="1"/>
              <a:t>over-gangsperiode</a:t>
            </a:r>
            <a:r>
              <a:rPr lang="da-DK" dirty="0"/>
              <a:t> frem til 31. maj 2018. </a:t>
            </a:r>
          </a:p>
        </p:txBody>
      </p:sp>
    </p:spTree>
    <p:extLst>
      <p:ext uri="{BB962C8B-B14F-4D97-AF65-F5344CB8AC3E}">
        <p14:creationId xmlns:p14="http://schemas.microsoft.com/office/powerpoint/2010/main" val="26737197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620688"/>
            <a:ext cx="7992888" cy="1200329"/>
          </a:xfrm>
          <a:prstGeom prst="rect">
            <a:avLst/>
          </a:prstGeom>
          <a:noFill/>
        </p:spPr>
        <p:txBody>
          <a:bodyPr wrap="square" rtlCol="0">
            <a:spAutoFit/>
          </a:bodyPr>
          <a:lstStyle/>
          <a:p>
            <a:pPr algn="ctr"/>
            <a:r>
              <a:rPr lang="da-DK" b="1" dirty="0"/>
              <a:t>§ 5 Dommeren. </a:t>
            </a:r>
            <a:endParaRPr lang="da-DK" b="1" dirty="0" smtClean="0"/>
          </a:p>
          <a:p>
            <a:pPr algn="ctr"/>
            <a:endParaRPr lang="da-DK" dirty="0"/>
          </a:p>
          <a:p>
            <a:r>
              <a:rPr lang="da-DK" dirty="0">
                <a:solidFill>
                  <a:srgbClr val="FF0000"/>
                </a:solidFill>
              </a:rPr>
              <a:t>Dommerens og det øvrige dommerteams afgørelser skal altid respekteres. </a:t>
            </a:r>
            <a:endParaRPr lang="da-DK" dirty="0" smtClean="0">
              <a:solidFill>
                <a:srgbClr val="FF0000"/>
              </a:solidFill>
            </a:endParaRPr>
          </a:p>
          <a:p>
            <a:endParaRPr lang="da-DK" dirty="0"/>
          </a:p>
        </p:txBody>
      </p:sp>
    </p:spTree>
    <p:extLst>
      <p:ext uri="{BB962C8B-B14F-4D97-AF65-F5344CB8AC3E}">
        <p14:creationId xmlns:p14="http://schemas.microsoft.com/office/powerpoint/2010/main" val="34083525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620688"/>
            <a:ext cx="7992888" cy="2585323"/>
          </a:xfrm>
          <a:prstGeom prst="rect">
            <a:avLst/>
          </a:prstGeom>
          <a:noFill/>
        </p:spPr>
        <p:txBody>
          <a:bodyPr wrap="square" rtlCol="0">
            <a:spAutoFit/>
          </a:bodyPr>
          <a:lstStyle/>
          <a:p>
            <a:pPr algn="ctr"/>
            <a:r>
              <a:rPr lang="da-DK" b="1" dirty="0"/>
              <a:t>§ 5 Dommeren. </a:t>
            </a:r>
            <a:endParaRPr lang="da-DK" b="1" dirty="0" smtClean="0"/>
          </a:p>
          <a:p>
            <a:pPr algn="ctr"/>
            <a:endParaRPr lang="da-DK" dirty="0"/>
          </a:p>
          <a:p>
            <a:r>
              <a:rPr lang="da-DK" dirty="0"/>
              <a:t>Dommerens og det øvrige dommerteams afgørelser skal altid respekteres. </a:t>
            </a:r>
            <a:endParaRPr lang="da-DK" dirty="0" smtClean="0"/>
          </a:p>
          <a:p>
            <a:endParaRPr lang="da-DK" dirty="0"/>
          </a:p>
          <a:p>
            <a:r>
              <a:rPr lang="da-DK" dirty="0">
                <a:solidFill>
                  <a:srgbClr val="FF0000"/>
                </a:solidFill>
              </a:rPr>
              <a:t>Har myndighed til at vise gule og røde kort, samt hvor turneringsreglerne tillader det, midlertidigt udvise en spiller, fra han træder ind på banen ved kampens </a:t>
            </a:r>
            <a:r>
              <a:rPr lang="da-DK" dirty="0" err="1">
                <a:solidFill>
                  <a:srgbClr val="FF0000"/>
                </a:solidFill>
              </a:rPr>
              <a:t>begyn-delse</a:t>
            </a:r>
            <a:r>
              <a:rPr lang="da-DK" dirty="0">
                <a:solidFill>
                  <a:srgbClr val="FF0000"/>
                </a:solidFill>
              </a:rPr>
              <a:t> (indbefattet pausen, forlænget spilletid og straffesparkskonkurrence). </a:t>
            </a:r>
            <a:endParaRPr lang="da-DK" dirty="0" smtClean="0">
              <a:solidFill>
                <a:srgbClr val="FF0000"/>
              </a:solidFill>
            </a:endParaRPr>
          </a:p>
          <a:p>
            <a:endParaRPr lang="da-DK" dirty="0"/>
          </a:p>
          <a:p>
            <a:endParaRPr lang="da-DK" dirty="0"/>
          </a:p>
        </p:txBody>
      </p:sp>
    </p:spTree>
    <p:extLst>
      <p:ext uri="{BB962C8B-B14F-4D97-AF65-F5344CB8AC3E}">
        <p14:creationId xmlns:p14="http://schemas.microsoft.com/office/powerpoint/2010/main" val="20046561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620688"/>
            <a:ext cx="7992888" cy="3416320"/>
          </a:xfrm>
          <a:prstGeom prst="rect">
            <a:avLst/>
          </a:prstGeom>
          <a:noFill/>
        </p:spPr>
        <p:txBody>
          <a:bodyPr wrap="square" rtlCol="0">
            <a:spAutoFit/>
          </a:bodyPr>
          <a:lstStyle/>
          <a:p>
            <a:pPr algn="ctr"/>
            <a:r>
              <a:rPr lang="da-DK" b="1" dirty="0"/>
              <a:t>§ 5 Dommeren. </a:t>
            </a:r>
            <a:endParaRPr lang="da-DK" b="1" dirty="0" smtClean="0"/>
          </a:p>
          <a:p>
            <a:pPr algn="ctr"/>
            <a:endParaRPr lang="da-DK" dirty="0"/>
          </a:p>
          <a:p>
            <a:r>
              <a:rPr lang="da-DK" dirty="0"/>
              <a:t>Dommerens og det øvrige dommerteams afgørelser skal altid respekteres. </a:t>
            </a:r>
            <a:endParaRPr lang="da-DK" dirty="0" smtClean="0"/>
          </a:p>
          <a:p>
            <a:endParaRPr lang="da-DK" dirty="0"/>
          </a:p>
          <a:p>
            <a:r>
              <a:rPr lang="da-DK" dirty="0"/>
              <a:t>Har myndighed til at vise gule og røde kort, samt hvor turneringsreglerne tillader det, midlertidigt udvise en spiller, fra han træder ind på banen ved kampens </a:t>
            </a:r>
            <a:r>
              <a:rPr lang="da-DK" dirty="0" err="1"/>
              <a:t>begyn-delse</a:t>
            </a:r>
            <a:r>
              <a:rPr lang="da-DK" dirty="0"/>
              <a:t> (indbefattet pausen, forlænget spilletid og straffesparkskonkurrence). </a:t>
            </a:r>
            <a:endParaRPr lang="da-DK" dirty="0" smtClean="0"/>
          </a:p>
          <a:p>
            <a:endParaRPr lang="da-DK" dirty="0"/>
          </a:p>
          <a:p>
            <a:r>
              <a:rPr lang="da-DK" dirty="0">
                <a:solidFill>
                  <a:srgbClr val="FF0000"/>
                </a:solidFill>
              </a:rPr>
              <a:t>Et medlem af lægestaben, som begår en forseelse til bortvisning, kan dog forblive, hvis holdet ikke har anden sundhedsfagligt personel til rådighed, således at han kan handle, hvis en spiller har brug for lægehjælp. </a:t>
            </a:r>
          </a:p>
          <a:p>
            <a:endParaRPr lang="da-DK" dirty="0"/>
          </a:p>
        </p:txBody>
      </p:sp>
    </p:spTree>
    <p:extLst>
      <p:ext uri="{BB962C8B-B14F-4D97-AF65-F5344CB8AC3E}">
        <p14:creationId xmlns:p14="http://schemas.microsoft.com/office/powerpoint/2010/main" val="3398701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a:bodyPr>
          <a:lstStyle/>
          <a:p>
            <a:pPr algn="l"/>
            <a:r>
              <a:rPr lang="da-DK" sz="1300" dirty="0" smtClean="0">
                <a:solidFill>
                  <a:schemeClr val="tx1"/>
                </a:solidFill>
              </a:rPr>
              <a:t>De </a:t>
            </a:r>
            <a:r>
              <a:rPr lang="da-DK" sz="1300" dirty="0">
                <a:solidFill>
                  <a:schemeClr val="tx1"/>
                </a:solidFill>
              </a:rPr>
              <a:t>10 minutter begynder, når den midlertidigt udviste spiller har forladt banen, og bolden er sat korrekt i spil. </a:t>
            </a:r>
          </a:p>
          <a:p>
            <a:pPr algn="l"/>
            <a:endParaRPr lang="da-DK" sz="1300" dirty="0">
              <a:solidFill>
                <a:schemeClr val="tx1"/>
              </a:solidFill>
            </a:endParaRPr>
          </a:p>
          <a:p>
            <a:pPr algn="l"/>
            <a:r>
              <a:rPr lang="da-DK" sz="1300" dirty="0">
                <a:solidFill>
                  <a:schemeClr val="tx1"/>
                </a:solidFill>
              </a:rPr>
              <a:t>Den tid, der efter dommerens skøn tillægges kampen, for eksempel på grund af: </a:t>
            </a:r>
          </a:p>
          <a:p>
            <a:pPr algn="l"/>
            <a:r>
              <a:rPr lang="da-DK" sz="1300" dirty="0">
                <a:solidFill>
                  <a:schemeClr val="tx1"/>
                </a:solidFill>
              </a:rPr>
              <a:t>o Udskiftninger, </a:t>
            </a:r>
          </a:p>
          <a:p>
            <a:pPr algn="l"/>
            <a:r>
              <a:rPr lang="da-DK" sz="1300" dirty="0">
                <a:solidFill>
                  <a:schemeClr val="tx1"/>
                </a:solidFill>
              </a:rPr>
              <a:t>o Vurdering af skader, </a:t>
            </a:r>
          </a:p>
          <a:p>
            <a:pPr algn="l"/>
            <a:r>
              <a:rPr lang="da-DK" sz="1300" dirty="0">
                <a:solidFill>
                  <a:schemeClr val="tx1"/>
                </a:solidFill>
              </a:rPr>
              <a:t>o Fjernelse af spillere fra banen, </a:t>
            </a:r>
          </a:p>
          <a:p>
            <a:pPr algn="l"/>
            <a:r>
              <a:rPr lang="da-DK" sz="1300" dirty="0">
                <a:solidFill>
                  <a:schemeClr val="tx1"/>
                </a:solidFill>
              </a:rPr>
              <a:t>o Forhaling af tiden, </a:t>
            </a:r>
          </a:p>
          <a:p>
            <a:pPr algn="l"/>
            <a:r>
              <a:rPr lang="da-DK" sz="1300" dirty="0">
                <a:solidFill>
                  <a:schemeClr val="tx1"/>
                </a:solidFill>
              </a:rPr>
              <a:t>o Anden årsag. </a:t>
            </a:r>
          </a:p>
          <a:p>
            <a:pPr algn="l"/>
            <a:endParaRPr lang="da-DK" sz="1300" dirty="0">
              <a:solidFill>
                <a:schemeClr val="tx1"/>
              </a:solidFill>
            </a:endParaRPr>
          </a:p>
          <a:p>
            <a:pPr algn="l"/>
            <a:r>
              <a:rPr lang="da-DK" sz="1300" dirty="0" smtClean="0">
                <a:solidFill>
                  <a:srgbClr val="FF0000"/>
                </a:solidFill>
              </a:rPr>
              <a:t>Tillægges også for den midlertidigt udviste spiller. </a:t>
            </a:r>
          </a:p>
          <a:p>
            <a:pPr algn="l"/>
            <a:r>
              <a:rPr lang="da-DK" sz="1300" dirty="0" smtClean="0">
                <a:solidFill>
                  <a:srgbClr val="FF0000"/>
                </a:solidFill>
              </a:rPr>
              <a:t>Såfremt dommeren har tillagt tid på den midlertidigt udviste spiller, skal den samme </a:t>
            </a:r>
          </a:p>
          <a:p>
            <a:pPr algn="l"/>
            <a:r>
              <a:rPr lang="da-DK" sz="1300" dirty="0" smtClean="0">
                <a:solidFill>
                  <a:srgbClr val="FF0000"/>
                </a:solidFill>
              </a:rPr>
              <a:t>tillægstid, som minimum, tillægges i slutningen af halvlegen, </a:t>
            </a:r>
          </a:p>
          <a:p>
            <a:pPr algn="l"/>
            <a:r>
              <a:rPr lang="da-DK" sz="1300" b="1" dirty="0" smtClean="0">
                <a:solidFill>
                  <a:srgbClr val="FF0000"/>
                </a:solidFill>
              </a:rPr>
              <a:t>Den tidsbegrænsede udviste spiller må kun komme ind, når de 10 minutter plus eventuelt tidstillæg er gået. Når udvisningsperioden udløber, kan spilleren genindtræde, via midterlinjen, efter dommerens tilladelse - også hvis spillet er i gang. </a:t>
            </a:r>
            <a:endParaRPr lang="da-DK" sz="1300" dirty="0" smtClean="0">
              <a:solidFill>
                <a:srgbClr val="FF0000"/>
              </a:solidFill>
            </a:endParaRPr>
          </a:p>
          <a:p>
            <a:pPr algn="l"/>
            <a:endParaRPr lang="da-DK" sz="1300" dirty="0" smtClean="0">
              <a:solidFill>
                <a:schemeClr val="tx1"/>
              </a:solidFill>
            </a:endParaRPr>
          </a:p>
        </p:txBody>
      </p:sp>
    </p:spTree>
    <p:extLst>
      <p:ext uri="{BB962C8B-B14F-4D97-AF65-F5344CB8AC3E}">
        <p14:creationId xmlns:p14="http://schemas.microsoft.com/office/powerpoint/2010/main" val="30066756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899592" y="548680"/>
            <a:ext cx="7416824" cy="1477328"/>
          </a:xfrm>
          <a:prstGeom prst="rect">
            <a:avLst/>
          </a:prstGeom>
          <a:noFill/>
        </p:spPr>
        <p:txBody>
          <a:bodyPr wrap="square" rtlCol="0">
            <a:spAutoFit/>
          </a:bodyPr>
          <a:lstStyle/>
          <a:p>
            <a:pPr algn="ctr"/>
            <a:r>
              <a:rPr lang="da-DK" b="1" dirty="0"/>
              <a:t>§ 7 Spilletid. </a:t>
            </a:r>
            <a:endParaRPr lang="da-DK" b="1" dirty="0" smtClean="0"/>
          </a:p>
          <a:p>
            <a:pPr algn="ctr"/>
            <a:endParaRPr lang="da-DK" dirty="0"/>
          </a:p>
          <a:p>
            <a:r>
              <a:rPr lang="da-DK" dirty="0">
                <a:solidFill>
                  <a:srgbClr val="FF0000"/>
                </a:solidFill>
              </a:rPr>
              <a:t>En kort drikke pause mellem de to halvlege i forlænget spilletid er tilladt. </a:t>
            </a:r>
            <a:endParaRPr lang="da-DK" dirty="0" smtClean="0">
              <a:solidFill>
                <a:srgbClr val="FF0000"/>
              </a:solidFill>
            </a:endParaRPr>
          </a:p>
          <a:p>
            <a:endParaRPr lang="da-DK" dirty="0"/>
          </a:p>
          <a:p>
            <a:endParaRPr lang="da-DK" dirty="0"/>
          </a:p>
        </p:txBody>
      </p:sp>
    </p:spTree>
    <p:extLst>
      <p:ext uri="{BB962C8B-B14F-4D97-AF65-F5344CB8AC3E}">
        <p14:creationId xmlns:p14="http://schemas.microsoft.com/office/powerpoint/2010/main" val="4113737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899592" y="548680"/>
            <a:ext cx="7416824" cy="2862322"/>
          </a:xfrm>
          <a:prstGeom prst="rect">
            <a:avLst/>
          </a:prstGeom>
          <a:noFill/>
        </p:spPr>
        <p:txBody>
          <a:bodyPr wrap="square" rtlCol="0">
            <a:spAutoFit/>
          </a:bodyPr>
          <a:lstStyle/>
          <a:p>
            <a:pPr algn="ctr"/>
            <a:r>
              <a:rPr lang="da-DK" b="1" dirty="0"/>
              <a:t>§ 7 Spilletid. </a:t>
            </a:r>
            <a:endParaRPr lang="da-DK" b="1" dirty="0" smtClean="0"/>
          </a:p>
          <a:p>
            <a:pPr algn="ctr"/>
            <a:endParaRPr lang="da-DK" dirty="0"/>
          </a:p>
          <a:p>
            <a:r>
              <a:rPr lang="da-DK" dirty="0"/>
              <a:t>En kort drikke pause mellem de to halvlege i forlænget spilletid er tilladt. </a:t>
            </a:r>
            <a:endParaRPr lang="da-DK" dirty="0" smtClean="0"/>
          </a:p>
          <a:p>
            <a:endParaRPr lang="da-DK" dirty="0"/>
          </a:p>
          <a:p>
            <a:endParaRPr lang="da-DK" dirty="0"/>
          </a:p>
          <a:p>
            <a:pPr algn="ctr"/>
            <a:r>
              <a:rPr lang="da-DK" b="1" dirty="0"/>
              <a:t>§ 8 Spillets igangsættelse og genoptagelse. </a:t>
            </a:r>
            <a:endParaRPr lang="da-DK" b="1" dirty="0" smtClean="0"/>
          </a:p>
          <a:p>
            <a:pPr algn="ctr"/>
            <a:endParaRPr lang="da-DK" dirty="0"/>
          </a:p>
          <a:p>
            <a:r>
              <a:rPr lang="da-DK" dirty="0">
                <a:solidFill>
                  <a:srgbClr val="FF0000"/>
                </a:solidFill>
              </a:rPr>
              <a:t>Ved ethvert begyndelsesspark skal alle spillere med undtagelse af spilleren, som foretager begyndelsessparket, være på egen banehalvdel. </a:t>
            </a:r>
            <a:endParaRPr lang="da-DK" dirty="0" smtClean="0">
              <a:solidFill>
                <a:srgbClr val="FF0000"/>
              </a:solidFill>
            </a:endParaRPr>
          </a:p>
          <a:p>
            <a:endParaRPr lang="da-DK" dirty="0">
              <a:solidFill>
                <a:srgbClr val="FF0000"/>
              </a:solidFill>
            </a:endParaRPr>
          </a:p>
        </p:txBody>
      </p:sp>
    </p:spTree>
    <p:extLst>
      <p:ext uri="{BB962C8B-B14F-4D97-AF65-F5344CB8AC3E}">
        <p14:creationId xmlns:p14="http://schemas.microsoft.com/office/powerpoint/2010/main" val="8285297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899592" y="548680"/>
            <a:ext cx="7416824" cy="3693319"/>
          </a:xfrm>
          <a:prstGeom prst="rect">
            <a:avLst/>
          </a:prstGeom>
          <a:noFill/>
        </p:spPr>
        <p:txBody>
          <a:bodyPr wrap="square" rtlCol="0">
            <a:spAutoFit/>
          </a:bodyPr>
          <a:lstStyle/>
          <a:p>
            <a:pPr algn="ctr"/>
            <a:r>
              <a:rPr lang="da-DK" b="1" dirty="0"/>
              <a:t>§ 7 Spilletid. </a:t>
            </a:r>
            <a:endParaRPr lang="da-DK" b="1" dirty="0" smtClean="0"/>
          </a:p>
          <a:p>
            <a:pPr algn="ctr"/>
            <a:endParaRPr lang="da-DK" dirty="0"/>
          </a:p>
          <a:p>
            <a:r>
              <a:rPr lang="da-DK" dirty="0"/>
              <a:t>En kort drikke pause mellem de to halvlege i forlænget spilletid er tilladt. </a:t>
            </a:r>
            <a:endParaRPr lang="da-DK" dirty="0" smtClean="0"/>
          </a:p>
          <a:p>
            <a:endParaRPr lang="da-DK" dirty="0"/>
          </a:p>
          <a:p>
            <a:endParaRPr lang="da-DK" dirty="0"/>
          </a:p>
          <a:p>
            <a:pPr algn="ctr"/>
            <a:r>
              <a:rPr lang="da-DK" b="1" dirty="0"/>
              <a:t>§ 8 Spillets igangsættelse og genoptagelse. </a:t>
            </a:r>
            <a:endParaRPr lang="da-DK" b="1" dirty="0" smtClean="0"/>
          </a:p>
          <a:p>
            <a:pPr algn="ctr"/>
            <a:endParaRPr lang="da-DK" dirty="0"/>
          </a:p>
          <a:p>
            <a:r>
              <a:rPr lang="da-DK" dirty="0"/>
              <a:t>Ved ethvert begyndelsesspark skal alle spillere med undtagelse af spilleren, som foretager begyndelsessparket, være på egen banehalvdel. </a:t>
            </a:r>
            <a:endParaRPr lang="da-DK" dirty="0" smtClean="0"/>
          </a:p>
          <a:p>
            <a:endParaRPr lang="da-DK" dirty="0"/>
          </a:p>
          <a:p>
            <a:r>
              <a:rPr lang="da-DK" dirty="0">
                <a:solidFill>
                  <a:srgbClr val="FF0000"/>
                </a:solidFill>
              </a:rPr>
              <a:t>Ved ethvert begyndelsesspark kan der scores direkte i modspillernes mål. Hvis </a:t>
            </a:r>
            <a:r>
              <a:rPr lang="da-DK" dirty="0" smtClean="0">
                <a:solidFill>
                  <a:srgbClr val="FF0000"/>
                </a:solidFill>
              </a:rPr>
              <a:t>bolden </a:t>
            </a:r>
            <a:r>
              <a:rPr lang="da-DK" dirty="0">
                <a:solidFill>
                  <a:srgbClr val="FF0000"/>
                </a:solidFill>
              </a:rPr>
              <a:t>går direkte i eget mål, dømmes hjørnespark til modspillerne. </a:t>
            </a:r>
          </a:p>
          <a:p>
            <a:endParaRPr lang="da-DK" dirty="0">
              <a:solidFill>
                <a:srgbClr val="FF0000"/>
              </a:solidFill>
            </a:endParaRPr>
          </a:p>
        </p:txBody>
      </p:sp>
    </p:spTree>
    <p:extLst>
      <p:ext uri="{BB962C8B-B14F-4D97-AF65-F5344CB8AC3E}">
        <p14:creationId xmlns:p14="http://schemas.microsoft.com/office/powerpoint/2010/main" val="33033735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44704"/>
            <a:ext cx="8208912" cy="1077218"/>
          </a:xfrm>
          <a:prstGeom prst="rect">
            <a:avLst/>
          </a:prstGeom>
          <a:noFill/>
        </p:spPr>
        <p:txBody>
          <a:bodyPr wrap="square" rtlCol="0">
            <a:spAutoFit/>
          </a:bodyPr>
          <a:lstStyle/>
          <a:p>
            <a:pPr algn="ctr"/>
            <a:r>
              <a:rPr lang="da-DK" sz="1600" b="1" dirty="0"/>
              <a:t>§ 10 Kampens resultat. </a:t>
            </a:r>
            <a:endParaRPr lang="da-DK" sz="1600" dirty="0"/>
          </a:p>
          <a:p>
            <a:r>
              <a:rPr lang="da-DK" sz="1600" dirty="0">
                <a:solidFill>
                  <a:srgbClr val="FF0000"/>
                </a:solidFill>
              </a:rPr>
              <a:t>Forlænget spilletid: Gennemføres ved to lige lange halvlege, som ikke må vare længere end 15 minutter</a:t>
            </a:r>
            <a:r>
              <a:rPr lang="da-DK" sz="1600" dirty="0"/>
              <a:t>. </a:t>
            </a:r>
          </a:p>
          <a:p>
            <a:endParaRPr lang="da-DK" sz="1600" dirty="0"/>
          </a:p>
        </p:txBody>
      </p:sp>
    </p:spTree>
    <p:extLst>
      <p:ext uri="{BB962C8B-B14F-4D97-AF65-F5344CB8AC3E}">
        <p14:creationId xmlns:p14="http://schemas.microsoft.com/office/powerpoint/2010/main" val="14945443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2062103"/>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solidFill>
                  <a:srgbClr val="FF0000"/>
                </a:solidFill>
              </a:rPr>
              <a:t> Med undtagelse af en reserve for en målmand, som er ude af stand til at fortsætte, må kun spiller, der er på banen ved kampens slutning, eller </a:t>
            </a:r>
            <a:r>
              <a:rPr lang="da-DK" sz="1600" dirty="0" smtClean="0">
                <a:solidFill>
                  <a:srgbClr val="FF0000"/>
                </a:solidFill>
              </a:rPr>
              <a:t>kortvarigt </a:t>
            </a:r>
            <a:r>
              <a:rPr lang="da-DK" sz="1600" dirty="0">
                <a:solidFill>
                  <a:srgbClr val="FF0000"/>
                </a:solidFill>
              </a:rPr>
              <a:t>har forladt denne (f.eks. på grund af skade eller udstyr), deltage i straffesparkskonkurrencen</a:t>
            </a:r>
            <a:r>
              <a:rPr lang="da-DK" sz="1600" dirty="0"/>
              <a:t>. </a:t>
            </a:r>
          </a:p>
          <a:p>
            <a:endParaRPr lang="da-DK" sz="1600" dirty="0"/>
          </a:p>
        </p:txBody>
      </p:sp>
    </p:spTree>
    <p:extLst>
      <p:ext uri="{BB962C8B-B14F-4D97-AF65-F5344CB8AC3E}">
        <p14:creationId xmlns:p14="http://schemas.microsoft.com/office/powerpoint/2010/main" val="18302706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3046988"/>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t> Med undtagelse af en reserve for en målmand, som er ude af stand til at fortsætte, må kun spiller, der er på banen ved kampens slutning, eller </a:t>
            </a:r>
            <a:r>
              <a:rPr lang="da-DK" sz="1600" dirty="0" smtClean="0"/>
              <a:t>kortvarigt </a:t>
            </a:r>
            <a:r>
              <a:rPr lang="da-DK" sz="1600" dirty="0"/>
              <a:t>har forladt denne (f.eks. på grund af skade eller udstyr), deltage i straffesparkskonkurrencen. </a:t>
            </a:r>
          </a:p>
          <a:p>
            <a:r>
              <a:rPr lang="da-DK" sz="1600" dirty="0">
                <a:solidFill>
                  <a:srgbClr val="FF0000"/>
                </a:solidFill>
              </a:rPr>
              <a:t> En målmand, som bliver ude af stand til at fortsætte før eller under en </a:t>
            </a:r>
            <a:r>
              <a:rPr lang="da-DK" sz="1600" dirty="0" smtClean="0">
                <a:solidFill>
                  <a:srgbClr val="FF0000"/>
                </a:solidFill>
              </a:rPr>
              <a:t>straffesparks-konkurrence</a:t>
            </a:r>
            <a:r>
              <a:rPr lang="da-DK" sz="1600" dirty="0">
                <a:solidFill>
                  <a:srgbClr val="FF0000"/>
                </a:solidFill>
              </a:rPr>
              <a:t>, kan erstattes af en spiller, som er blevet fravalgt for at sikre lige mange spillere på begge hold, eller - hvis holdet ikke har brugt alle tilladte reserver - af en navngiven reserve. Målmanden må ikke deltage yderligere og må ikke sparke. </a:t>
            </a:r>
          </a:p>
          <a:p>
            <a:endParaRPr lang="da-DK" sz="1600" dirty="0"/>
          </a:p>
        </p:txBody>
      </p:sp>
    </p:spTree>
    <p:extLst>
      <p:ext uri="{BB962C8B-B14F-4D97-AF65-F5344CB8AC3E}">
        <p14:creationId xmlns:p14="http://schemas.microsoft.com/office/powerpoint/2010/main" val="28457124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3354765"/>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t> Med undtagelse af en reserve for en målmand, som er ude af stand til at fortsætte, må kun spiller, der er på banen ved kampens slutning, eller </a:t>
            </a:r>
            <a:r>
              <a:rPr lang="da-DK" sz="1600" dirty="0" smtClean="0"/>
              <a:t>kortvarigt </a:t>
            </a:r>
            <a:r>
              <a:rPr lang="da-DK" sz="1600" dirty="0"/>
              <a:t>har forladt denne (f.eks. på grund af skade eller udstyr), deltage i straffesparkskonkurrencen. </a:t>
            </a:r>
          </a:p>
          <a:p>
            <a:r>
              <a:rPr lang="da-DK" sz="1600" dirty="0"/>
              <a:t> En målmand, som bliver ude af stand til at fortsætte før eller under en </a:t>
            </a:r>
            <a:r>
              <a:rPr lang="da-DK" sz="1600" dirty="0" smtClean="0"/>
              <a:t>straffesparks-konkurrence</a:t>
            </a:r>
            <a:r>
              <a:rPr lang="da-DK" sz="1600" dirty="0"/>
              <a:t>, kan erstattes af en spiller, som er blevet fravalgt for at sikre lige mange spillere på begge hold, eller - hvis holdet ikke har brugt alle tilladte reserver - af en navngiven reserve. Målmanden må ikke deltage yderligere og må ikke sparke. </a:t>
            </a:r>
          </a:p>
          <a:p>
            <a:r>
              <a:rPr lang="da-DK" sz="1600" dirty="0">
                <a:solidFill>
                  <a:srgbClr val="FF0000"/>
                </a:solidFill>
              </a:rPr>
              <a:t> Under straffesparkskonkurrencen må sparkeren ikke røre bolden igen efter at sparket er udført. </a:t>
            </a:r>
          </a:p>
          <a:p>
            <a:pPr algn="ctr"/>
            <a:endParaRPr lang="da-DK" sz="400" dirty="0" smtClean="0">
              <a:solidFill>
                <a:srgbClr val="FF0000"/>
              </a:solidFill>
            </a:endParaRPr>
          </a:p>
          <a:p>
            <a:endParaRPr lang="da-DK" sz="1600" dirty="0"/>
          </a:p>
        </p:txBody>
      </p:sp>
    </p:spTree>
    <p:extLst>
      <p:ext uri="{BB962C8B-B14F-4D97-AF65-F5344CB8AC3E}">
        <p14:creationId xmlns:p14="http://schemas.microsoft.com/office/powerpoint/2010/main" val="33373142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4093428"/>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t> Med undtagelse af en reserve for en målmand, som er ude af stand til at fortsætte, må kun spiller, der er på banen ved kampens slutning, eller </a:t>
            </a:r>
            <a:r>
              <a:rPr lang="da-DK" sz="1600" dirty="0" smtClean="0"/>
              <a:t>kortvarigt </a:t>
            </a:r>
            <a:r>
              <a:rPr lang="da-DK" sz="1600" dirty="0"/>
              <a:t>har forladt denne (f.eks. på grund af skade eller udstyr), deltage i straffesparkskonkurrencen. </a:t>
            </a:r>
          </a:p>
          <a:p>
            <a:r>
              <a:rPr lang="da-DK" sz="1600" dirty="0"/>
              <a:t> En målmand, som bliver ude af stand til at fortsætte før eller under en </a:t>
            </a:r>
            <a:r>
              <a:rPr lang="da-DK" sz="1600" dirty="0" smtClean="0"/>
              <a:t>straffesparks-konkurrence</a:t>
            </a:r>
            <a:r>
              <a:rPr lang="da-DK" sz="1600" dirty="0"/>
              <a:t>, kan erstattes af en spiller, som er blevet fravalgt for at sikre lige mange spillere på begge hold, eller - hvis holdet ikke har brugt alle tilladte reserver - af en navngiven reserve. Målmanden må ikke deltage yderligere og må ikke sparke. </a:t>
            </a:r>
          </a:p>
          <a:p>
            <a:r>
              <a:rPr lang="da-DK" sz="1600" dirty="0"/>
              <a:t> Under straffesparkskonkurrencen må sparkeren ikke røre bolden igen efter at sparket er udført. </a:t>
            </a:r>
          </a:p>
          <a:p>
            <a:pPr algn="ctr"/>
            <a:endParaRPr lang="da-DK" sz="400" dirty="0" smtClean="0"/>
          </a:p>
          <a:p>
            <a:pPr algn="ctr"/>
            <a:r>
              <a:rPr lang="da-DK" sz="1600" dirty="0" smtClean="0"/>
              <a:t> </a:t>
            </a:r>
            <a:r>
              <a:rPr lang="da-DK" sz="1600" b="1" dirty="0"/>
              <a:t>Forseelse af målmanden </a:t>
            </a:r>
          </a:p>
          <a:p>
            <a:r>
              <a:rPr lang="da-DK" sz="1600" dirty="0">
                <a:solidFill>
                  <a:srgbClr val="FF0000"/>
                </a:solidFill>
              </a:rPr>
              <a:t>o Hvis målmanden begår en forseelse, og sparket som følge deraf skal tages om, skal målmanden advares. </a:t>
            </a:r>
            <a:endParaRPr lang="da-DK" sz="1600" b="1" dirty="0">
              <a:solidFill>
                <a:srgbClr val="FF0000"/>
              </a:solidFill>
            </a:endParaRPr>
          </a:p>
          <a:p>
            <a:endParaRPr lang="da-DK" sz="1600" dirty="0"/>
          </a:p>
        </p:txBody>
      </p:sp>
    </p:spTree>
    <p:extLst>
      <p:ext uri="{BB962C8B-B14F-4D97-AF65-F5344CB8AC3E}">
        <p14:creationId xmlns:p14="http://schemas.microsoft.com/office/powerpoint/2010/main" val="19514380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4893647"/>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t> Med undtagelse af en reserve for en målmand, som er ude af stand til at fortsætte, må kun spiller, der er på banen ved kampens slutning, eller </a:t>
            </a:r>
            <a:r>
              <a:rPr lang="da-DK" sz="1600" dirty="0" smtClean="0"/>
              <a:t>kortvarigt </a:t>
            </a:r>
            <a:r>
              <a:rPr lang="da-DK" sz="1600" dirty="0"/>
              <a:t>har forladt denne (f.eks. på grund af skade eller udstyr), deltage i straffesparkskonkurrencen. </a:t>
            </a:r>
          </a:p>
          <a:p>
            <a:r>
              <a:rPr lang="da-DK" sz="1600" dirty="0"/>
              <a:t> En målmand, som bliver ude af stand til at fortsætte før eller under en </a:t>
            </a:r>
            <a:r>
              <a:rPr lang="da-DK" sz="1600" dirty="0" smtClean="0"/>
              <a:t>straffesparks-konkurrence</a:t>
            </a:r>
            <a:r>
              <a:rPr lang="da-DK" sz="1600" dirty="0"/>
              <a:t>, kan erstattes af en spiller, som er blevet fravalgt for at sikre lige mange spillere på begge hold, eller - hvis holdet ikke har brugt alle tilladte reserver - af en navngiven reserve. Målmanden må ikke deltage yderligere og må ikke sparke. </a:t>
            </a:r>
          </a:p>
          <a:p>
            <a:r>
              <a:rPr lang="da-DK" sz="1600" dirty="0"/>
              <a:t> Under straffesparkskonkurrencen må sparkeren ikke røre bolden igen efter at sparket er udført. </a:t>
            </a:r>
          </a:p>
          <a:p>
            <a:pPr algn="ctr"/>
            <a:endParaRPr lang="da-DK" sz="400" dirty="0" smtClean="0"/>
          </a:p>
          <a:p>
            <a:pPr algn="ctr"/>
            <a:r>
              <a:rPr lang="da-DK" sz="1600" dirty="0" smtClean="0"/>
              <a:t> </a:t>
            </a:r>
            <a:r>
              <a:rPr lang="da-DK" sz="1600" b="1" dirty="0"/>
              <a:t>Forseelse af målmanden </a:t>
            </a:r>
          </a:p>
          <a:p>
            <a:r>
              <a:rPr lang="da-DK" sz="1600" dirty="0"/>
              <a:t>o Hvis målmanden begår en forseelse, og sparket som følge deraf skal tages om, skal målmanden advares. </a:t>
            </a:r>
            <a:endParaRPr lang="da-DK" sz="1600" b="1" dirty="0"/>
          </a:p>
          <a:p>
            <a:pPr algn="ctr"/>
            <a:r>
              <a:rPr lang="da-DK" sz="1600" b="1" dirty="0"/>
              <a:t> Forseelse af sparkeren </a:t>
            </a:r>
          </a:p>
          <a:p>
            <a:r>
              <a:rPr lang="da-DK" sz="1600" dirty="0">
                <a:solidFill>
                  <a:srgbClr val="FF0000"/>
                </a:solidFill>
              </a:rPr>
              <a:t>o Hvis sparkeren straffes for en forseelse, som bliver begået, efter at dommeren har givet signal til, at sparket skal tages, noteres sparket som brændt, og sparkeren advares. </a:t>
            </a:r>
            <a:endParaRPr lang="da-DK" sz="1600" dirty="0" smtClean="0">
              <a:solidFill>
                <a:srgbClr val="FF0000"/>
              </a:solidFill>
            </a:endParaRPr>
          </a:p>
          <a:p>
            <a:endParaRPr lang="da-DK" sz="400" dirty="0">
              <a:solidFill>
                <a:srgbClr val="FF0000"/>
              </a:solidFill>
            </a:endParaRPr>
          </a:p>
          <a:p>
            <a:endParaRPr lang="da-DK" sz="1600" dirty="0"/>
          </a:p>
        </p:txBody>
      </p:sp>
    </p:spTree>
    <p:extLst>
      <p:ext uri="{BB962C8B-B14F-4D97-AF65-F5344CB8AC3E}">
        <p14:creationId xmlns:p14="http://schemas.microsoft.com/office/powerpoint/2010/main" val="184564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6309420"/>
          </a:xfrm>
          <a:prstGeom prst="rect">
            <a:avLst/>
          </a:prstGeom>
          <a:noFill/>
        </p:spPr>
        <p:txBody>
          <a:bodyPr wrap="square" rtlCol="0">
            <a:spAutoFit/>
          </a:bodyPr>
          <a:lstStyle/>
          <a:p>
            <a:pPr algn="ctr"/>
            <a:r>
              <a:rPr lang="da-DK" sz="1600" b="1" dirty="0"/>
              <a:t>§ 10 Kampens resultat. </a:t>
            </a:r>
            <a:endParaRPr lang="da-DK" sz="1600" dirty="0"/>
          </a:p>
          <a:p>
            <a:r>
              <a:rPr lang="da-DK" sz="1600" dirty="0"/>
              <a:t>Forlænget spilletid: Gennemføres ved to lige lange halvlege, som ikke må vare længere end 15 minutter. </a:t>
            </a:r>
          </a:p>
          <a:p>
            <a:pPr algn="ctr"/>
            <a:r>
              <a:rPr lang="da-DK" sz="1600" b="1" dirty="0"/>
              <a:t>Straffesparkskonkurrence: </a:t>
            </a:r>
          </a:p>
          <a:p>
            <a:r>
              <a:rPr lang="da-DK" sz="1600" dirty="0"/>
              <a:t> Med undtagelse af en reserve for en målmand, som er ude af stand til at fortsætte, må kun spiller, der er på banen ved kampens slutning, eller </a:t>
            </a:r>
            <a:r>
              <a:rPr lang="da-DK" sz="1600" dirty="0" smtClean="0"/>
              <a:t>kortvarigt </a:t>
            </a:r>
            <a:r>
              <a:rPr lang="da-DK" sz="1600" dirty="0"/>
              <a:t>har forladt denne (f.eks. på grund af skade eller udstyr), deltage i straffesparkskonkurrencen. </a:t>
            </a:r>
          </a:p>
          <a:p>
            <a:r>
              <a:rPr lang="da-DK" sz="1600" dirty="0"/>
              <a:t> En målmand, som bliver ude af stand til at fortsætte før eller under en </a:t>
            </a:r>
            <a:r>
              <a:rPr lang="da-DK" sz="1600" dirty="0" smtClean="0"/>
              <a:t>straffesparks-konkurrence</a:t>
            </a:r>
            <a:r>
              <a:rPr lang="da-DK" sz="1600" dirty="0"/>
              <a:t>, kan erstattes af en spiller, som er blevet fravalgt for at sikre lige mange spillere på begge hold, eller - hvis holdet ikke har brugt alle tilladte reserver - af en navngiven reserve. Målmanden må ikke deltage yderligere og må ikke sparke. </a:t>
            </a:r>
          </a:p>
          <a:p>
            <a:r>
              <a:rPr lang="da-DK" sz="1600" dirty="0"/>
              <a:t> Under straffesparkskonkurrencen må sparkeren ikke røre bolden igen efter at sparket er udført. </a:t>
            </a:r>
          </a:p>
          <a:p>
            <a:pPr algn="ctr"/>
            <a:endParaRPr lang="da-DK" sz="400" dirty="0" smtClean="0"/>
          </a:p>
          <a:p>
            <a:pPr algn="ctr"/>
            <a:r>
              <a:rPr lang="da-DK" sz="1600" dirty="0" smtClean="0"/>
              <a:t> </a:t>
            </a:r>
            <a:r>
              <a:rPr lang="da-DK" sz="1600" b="1" dirty="0"/>
              <a:t>Forseelse af målmanden </a:t>
            </a:r>
          </a:p>
          <a:p>
            <a:r>
              <a:rPr lang="da-DK" sz="1600" dirty="0"/>
              <a:t>o Hvis målmanden begår en forseelse, og sparket som følge deraf skal tages om, skal målmanden advares. </a:t>
            </a:r>
            <a:endParaRPr lang="da-DK" sz="1600" b="1" dirty="0"/>
          </a:p>
          <a:p>
            <a:pPr algn="ctr"/>
            <a:r>
              <a:rPr lang="da-DK" sz="1600" b="1" dirty="0"/>
              <a:t> Forseelse af sparkeren </a:t>
            </a:r>
          </a:p>
          <a:p>
            <a:r>
              <a:rPr lang="da-DK" sz="1600" dirty="0"/>
              <a:t>o Hvis sparkeren straffes for en forseelse, som bliver begået, efter at dommeren har givet signal til, at sparket skal tages, noteres sparket som brændt, og sparkeren advares. </a:t>
            </a:r>
            <a:endParaRPr lang="da-DK" sz="1600" dirty="0" smtClean="0"/>
          </a:p>
          <a:p>
            <a:endParaRPr lang="da-DK" sz="400" dirty="0"/>
          </a:p>
          <a:p>
            <a:pPr algn="ctr"/>
            <a:r>
              <a:rPr lang="da-DK" sz="1600" b="1" dirty="0"/>
              <a:t> Forseelser af både målmanden og sparkeren. </a:t>
            </a:r>
            <a:endParaRPr lang="da-DK" sz="1600" dirty="0"/>
          </a:p>
          <a:p>
            <a:r>
              <a:rPr lang="da-DK" sz="1600" dirty="0">
                <a:solidFill>
                  <a:srgbClr val="FF0000"/>
                </a:solidFill>
              </a:rPr>
              <a:t>Hvis både målmanden og sparkeren begår samtidige forseelser: </a:t>
            </a:r>
          </a:p>
          <a:p>
            <a:r>
              <a:rPr lang="da-DK" sz="1600" dirty="0">
                <a:solidFill>
                  <a:srgbClr val="FF0000"/>
                </a:solidFill>
              </a:rPr>
              <a:t>o hvis bolden ikke er gået i mål, tages sparket om, og begge spillere advares. </a:t>
            </a:r>
          </a:p>
          <a:p>
            <a:r>
              <a:rPr lang="da-DK" sz="1600" dirty="0">
                <a:solidFill>
                  <a:srgbClr val="FF0000"/>
                </a:solidFill>
              </a:rPr>
              <a:t>o hvis bolden er gået i mål, annulleres scoringen, sparket noteres som brændt, og sparkeren advares. </a:t>
            </a:r>
          </a:p>
          <a:p>
            <a:endParaRPr lang="da-DK" sz="1600" dirty="0"/>
          </a:p>
        </p:txBody>
      </p:sp>
    </p:spTree>
    <p:extLst>
      <p:ext uri="{BB962C8B-B14F-4D97-AF65-F5344CB8AC3E}">
        <p14:creationId xmlns:p14="http://schemas.microsoft.com/office/powerpoint/2010/main" val="615360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a:bodyPr>
          <a:lstStyle/>
          <a:p>
            <a:pPr algn="l"/>
            <a:r>
              <a:rPr lang="da-DK" sz="1300" dirty="0" smtClean="0">
                <a:solidFill>
                  <a:schemeClr val="tx1"/>
                </a:solidFill>
              </a:rPr>
              <a:t>De </a:t>
            </a:r>
            <a:r>
              <a:rPr lang="da-DK" sz="1300" dirty="0">
                <a:solidFill>
                  <a:schemeClr val="tx1"/>
                </a:solidFill>
              </a:rPr>
              <a:t>10 minutter begynder, når den midlertidigt udviste spiller har forladt banen, og bolden er sat korrekt i spil. </a:t>
            </a:r>
          </a:p>
          <a:p>
            <a:pPr algn="l"/>
            <a:endParaRPr lang="da-DK" sz="1300" dirty="0">
              <a:solidFill>
                <a:schemeClr val="tx1"/>
              </a:solidFill>
            </a:endParaRPr>
          </a:p>
          <a:p>
            <a:pPr algn="l"/>
            <a:r>
              <a:rPr lang="da-DK" sz="1300" dirty="0">
                <a:solidFill>
                  <a:schemeClr val="tx1"/>
                </a:solidFill>
              </a:rPr>
              <a:t>Den tid, der efter dommerens skøn tillægges kampen, for eksempel på grund af: </a:t>
            </a:r>
          </a:p>
          <a:p>
            <a:pPr algn="l"/>
            <a:r>
              <a:rPr lang="da-DK" sz="1300" dirty="0">
                <a:solidFill>
                  <a:schemeClr val="tx1"/>
                </a:solidFill>
              </a:rPr>
              <a:t>o Udskiftninger, </a:t>
            </a:r>
          </a:p>
          <a:p>
            <a:pPr algn="l"/>
            <a:r>
              <a:rPr lang="da-DK" sz="1300" dirty="0">
                <a:solidFill>
                  <a:schemeClr val="tx1"/>
                </a:solidFill>
              </a:rPr>
              <a:t>o Vurdering af skader, </a:t>
            </a:r>
          </a:p>
          <a:p>
            <a:pPr algn="l"/>
            <a:r>
              <a:rPr lang="da-DK" sz="1300" dirty="0">
                <a:solidFill>
                  <a:schemeClr val="tx1"/>
                </a:solidFill>
              </a:rPr>
              <a:t>o Fjernelse af spillere fra banen, </a:t>
            </a:r>
          </a:p>
          <a:p>
            <a:pPr algn="l"/>
            <a:r>
              <a:rPr lang="da-DK" sz="1300" dirty="0">
                <a:solidFill>
                  <a:schemeClr val="tx1"/>
                </a:solidFill>
              </a:rPr>
              <a:t>o Forhaling af tiden, </a:t>
            </a:r>
          </a:p>
          <a:p>
            <a:pPr algn="l"/>
            <a:r>
              <a:rPr lang="da-DK" sz="1300" dirty="0">
                <a:solidFill>
                  <a:schemeClr val="tx1"/>
                </a:solidFill>
              </a:rPr>
              <a:t>o Anden årsag. </a:t>
            </a:r>
          </a:p>
          <a:p>
            <a:pPr algn="l"/>
            <a:endParaRPr lang="da-DK" sz="1300" dirty="0">
              <a:solidFill>
                <a:schemeClr val="tx1"/>
              </a:solidFill>
            </a:endParaRPr>
          </a:p>
          <a:p>
            <a:pPr algn="l"/>
            <a:r>
              <a:rPr lang="da-DK" sz="1300" dirty="0">
                <a:solidFill>
                  <a:schemeClr val="tx1"/>
                </a:solidFill>
              </a:rPr>
              <a:t>Tillægges også for den midlertidigt udviste spiller. </a:t>
            </a:r>
          </a:p>
          <a:p>
            <a:pPr algn="l"/>
            <a:r>
              <a:rPr lang="da-DK" sz="1300" dirty="0">
                <a:solidFill>
                  <a:schemeClr val="tx1"/>
                </a:solidFill>
              </a:rPr>
              <a:t>Såfremt dommeren har tillagt tid på den midlertidigt udviste spiller, skal den samme </a:t>
            </a:r>
          </a:p>
          <a:p>
            <a:pPr algn="l"/>
            <a:r>
              <a:rPr lang="da-DK" sz="1300" dirty="0">
                <a:solidFill>
                  <a:schemeClr val="tx1"/>
                </a:solidFill>
              </a:rPr>
              <a:t>tillægstid, som minimum, tillægges i slutningen af halvlegen, </a:t>
            </a:r>
          </a:p>
          <a:p>
            <a:pPr algn="l"/>
            <a:r>
              <a:rPr lang="da-DK" sz="1300" b="1" dirty="0">
                <a:solidFill>
                  <a:schemeClr val="tx1"/>
                </a:solidFill>
              </a:rPr>
              <a:t>Den tidsbegrænsede udviste spiller må kun komme ind, når de 10 minutter plus eventuelt tidstillæg er gået. Når udvisningsperioden udløber, kan </a:t>
            </a:r>
            <a:r>
              <a:rPr lang="da-DK" sz="1300" b="1" dirty="0" smtClean="0">
                <a:solidFill>
                  <a:schemeClr val="tx1"/>
                </a:solidFill>
              </a:rPr>
              <a:t>spilleren </a:t>
            </a:r>
            <a:r>
              <a:rPr lang="da-DK" sz="1300" b="1" dirty="0">
                <a:solidFill>
                  <a:schemeClr val="tx1"/>
                </a:solidFill>
              </a:rPr>
              <a:t>genindtræde, via midterlinjen, efter dommerens tilladelse - også hvis </a:t>
            </a:r>
            <a:r>
              <a:rPr lang="da-DK" sz="1300" b="1" dirty="0" smtClean="0">
                <a:solidFill>
                  <a:schemeClr val="tx1"/>
                </a:solidFill>
              </a:rPr>
              <a:t>spillet </a:t>
            </a:r>
            <a:r>
              <a:rPr lang="da-DK" sz="1300" b="1" dirty="0">
                <a:solidFill>
                  <a:schemeClr val="tx1"/>
                </a:solidFill>
              </a:rPr>
              <a:t>er i gang. </a:t>
            </a:r>
            <a:endParaRPr lang="da-DK" sz="1300" dirty="0">
              <a:solidFill>
                <a:schemeClr val="tx1"/>
              </a:solidFill>
            </a:endParaRPr>
          </a:p>
          <a:p>
            <a:pPr algn="l"/>
            <a:endParaRPr lang="da-DK" sz="1300" dirty="0">
              <a:solidFill>
                <a:schemeClr val="tx1"/>
              </a:solidFill>
            </a:endParaRPr>
          </a:p>
          <a:p>
            <a:pPr algn="l"/>
            <a:r>
              <a:rPr lang="da-DK" sz="1300" b="1" dirty="0">
                <a:solidFill>
                  <a:srgbClr val="FF0000"/>
                </a:solidFill>
              </a:rPr>
              <a:t>En tidsbegrænset udvist spiller, som ikke har udstået sin midlertidige </a:t>
            </a:r>
            <a:r>
              <a:rPr lang="da-DK" sz="1300" b="1" dirty="0" smtClean="0">
                <a:solidFill>
                  <a:srgbClr val="FF0000"/>
                </a:solidFill>
              </a:rPr>
              <a:t>udvisning </a:t>
            </a:r>
            <a:r>
              <a:rPr lang="da-DK" sz="1300" b="1" dirty="0">
                <a:solidFill>
                  <a:srgbClr val="FF0000"/>
                </a:solidFill>
              </a:rPr>
              <a:t>kan deltage i en straffesparkskonkurrence. </a:t>
            </a:r>
            <a:endParaRPr lang="da-DK" sz="1300" dirty="0">
              <a:solidFill>
                <a:srgbClr val="FF0000"/>
              </a:solidFill>
            </a:endParaRPr>
          </a:p>
          <a:p>
            <a:pPr algn="l"/>
            <a:endParaRPr lang="da-DK" sz="5200" dirty="0">
              <a:solidFill>
                <a:schemeClr val="tx1"/>
              </a:solidFill>
            </a:endParaRPr>
          </a:p>
        </p:txBody>
      </p:sp>
    </p:spTree>
    <p:extLst>
      <p:ext uri="{BB962C8B-B14F-4D97-AF65-F5344CB8AC3E}">
        <p14:creationId xmlns:p14="http://schemas.microsoft.com/office/powerpoint/2010/main" val="4940118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76672"/>
            <a:ext cx="8136904" cy="1200329"/>
          </a:xfrm>
          <a:prstGeom prst="rect">
            <a:avLst/>
          </a:prstGeom>
          <a:noFill/>
        </p:spPr>
        <p:txBody>
          <a:bodyPr wrap="square" rtlCol="0">
            <a:spAutoFit/>
          </a:bodyPr>
          <a:lstStyle/>
          <a:p>
            <a:pPr algn="ctr"/>
            <a:r>
              <a:rPr lang="da-DK" b="1" dirty="0"/>
              <a:t>§ 11 Offside. </a:t>
            </a:r>
            <a:endParaRPr lang="da-DK" dirty="0"/>
          </a:p>
          <a:p>
            <a:r>
              <a:rPr lang="da-DK" dirty="0">
                <a:solidFill>
                  <a:srgbClr val="FF0000"/>
                </a:solidFill>
              </a:rPr>
              <a:t>Opnår en fordel ved at røre bolden eller genere en modspiller, når bolden tilfældigt springer tilbage fra en målstang, overligger, modspiller eller et medlem af dommer-teamet. </a:t>
            </a:r>
          </a:p>
        </p:txBody>
      </p:sp>
    </p:spTree>
    <p:extLst>
      <p:ext uri="{BB962C8B-B14F-4D97-AF65-F5344CB8AC3E}">
        <p14:creationId xmlns:p14="http://schemas.microsoft.com/office/powerpoint/2010/main" val="13144148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76672"/>
            <a:ext cx="8136904" cy="2031325"/>
          </a:xfrm>
          <a:prstGeom prst="rect">
            <a:avLst/>
          </a:prstGeom>
          <a:noFill/>
        </p:spPr>
        <p:txBody>
          <a:bodyPr wrap="square" rtlCol="0">
            <a:spAutoFit/>
          </a:bodyPr>
          <a:lstStyle/>
          <a:p>
            <a:pPr algn="ctr"/>
            <a:r>
              <a:rPr lang="da-DK" b="1" dirty="0"/>
              <a:t>§ 11 Offside. </a:t>
            </a:r>
            <a:endParaRPr lang="da-DK" dirty="0"/>
          </a:p>
          <a:p>
            <a:r>
              <a:rPr lang="da-DK" dirty="0"/>
              <a:t>Opnår en fordel ved at røre bolden eller genere en modspiller, når bolden tilfældigt springer tilbage fra en målstang, overligger, modspiller eller et medlem af dommer-teamet. </a:t>
            </a:r>
          </a:p>
          <a:p>
            <a:r>
              <a:rPr lang="da-DK" dirty="0">
                <a:solidFill>
                  <a:srgbClr val="FF0000"/>
                </a:solidFill>
              </a:rPr>
              <a:t>En redning betyder, at en spiller med nogen del af kroppen (og for målmandens vedkommende i eget straffesparksfelt også hænderne) stopper eller forsøger at stoppe en bold, som er på vej ind i eller meget tæt på mål.</a:t>
            </a:r>
            <a:r>
              <a:rPr lang="da-DK" dirty="0"/>
              <a:t> </a:t>
            </a:r>
          </a:p>
        </p:txBody>
      </p:sp>
    </p:spTree>
    <p:extLst>
      <p:ext uri="{BB962C8B-B14F-4D97-AF65-F5344CB8AC3E}">
        <p14:creationId xmlns:p14="http://schemas.microsoft.com/office/powerpoint/2010/main" val="38976897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76672"/>
            <a:ext cx="8136904" cy="3970318"/>
          </a:xfrm>
          <a:prstGeom prst="rect">
            <a:avLst/>
          </a:prstGeom>
          <a:noFill/>
        </p:spPr>
        <p:txBody>
          <a:bodyPr wrap="square" rtlCol="0">
            <a:spAutoFit/>
          </a:bodyPr>
          <a:lstStyle/>
          <a:p>
            <a:pPr algn="ctr"/>
            <a:r>
              <a:rPr lang="da-DK" b="1" dirty="0"/>
              <a:t>§ 11 Offside. </a:t>
            </a:r>
            <a:endParaRPr lang="da-DK" dirty="0"/>
          </a:p>
          <a:p>
            <a:r>
              <a:rPr lang="da-DK" dirty="0"/>
              <a:t>Opnår en fordel ved at røre bolden eller genere en modspiller, når bolden tilfældigt springer tilbage fra en målstang, overligger, modspiller eller et medlem af dommer-teamet. </a:t>
            </a:r>
          </a:p>
          <a:p>
            <a:r>
              <a:rPr lang="da-DK" dirty="0"/>
              <a:t>En redning betyder, at en spiller med nogen del af kroppen (og for målmandens vedkommende i eget straffesparksfelt også hænderne) stopper eller forsøger at stoppe en bold, som er på vej ind i eller meget tæt på mål. </a:t>
            </a:r>
          </a:p>
          <a:p>
            <a:r>
              <a:rPr lang="da-DK" dirty="0">
                <a:solidFill>
                  <a:srgbClr val="FF0000"/>
                </a:solidFill>
              </a:rPr>
              <a:t>I situationer, hvor: </a:t>
            </a:r>
          </a:p>
          <a:p>
            <a:r>
              <a:rPr lang="da-DK" dirty="0">
                <a:solidFill>
                  <a:srgbClr val="FF0000"/>
                </a:solidFill>
              </a:rPr>
              <a:t> en spiller der står i offside-position eller bevæger sig fra den og står i vejen for en modspiller og har indflydelse på modspillerens bevægelse mod </a:t>
            </a:r>
            <a:r>
              <a:rPr lang="da-DK" dirty="0" smtClean="0">
                <a:solidFill>
                  <a:srgbClr val="FF0000"/>
                </a:solidFill>
              </a:rPr>
              <a:t>bolden</a:t>
            </a:r>
            <a:r>
              <a:rPr lang="da-DK" dirty="0">
                <a:solidFill>
                  <a:srgbClr val="FF0000"/>
                </a:solidFill>
              </a:rPr>
              <a:t>, skal spilleren straffes for offside, hvis det påvirker modspillerens </a:t>
            </a:r>
            <a:r>
              <a:rPr lang="da-DK" dirty="0" smtClean="0">
                <a:solidFill>
                  <a:srgbClr val="FF0000"/>
                </a:solidFill>
              </a:rPr>
              <a:t>mulighed </a:t>
            </a:r>
            <a:r>
              <a:rPr lang="da-DK" dirty="0">
                <a:solidFill>
                  <a:srgbClr val="FF0000"/>
                </a:solidFill>
              </a:rPr>
              <a:t>for at spille bolden </a:t>
            </a:r>
            <a:r>
              <a:rPr lang="da-DK" dirty="0" smtClean="0">
                <a:solidFill>
                  <a:srgbClr val="FF0000"/>
                </a:solidFill>
              </a:rPr>
              <a:t>eller</a:t>
            </a:r>
          </a:p>
          <a:p>
            <a:r>
              <a:rPr lang="da-DK" dirty="0" smtClean="0">
                <a:solidFill>
                  <a:srgbClr val="FF0000"/>
                </a:solidFill>
              </a:rPr>
              <a:t>angribe </a:t>
            </a:r>
            <a:r>
              <a:rPr lang="da-DK" dirty="0">
                <a:solidFill>
                  <a:srgbClr val="FF0000"/>
                </a:solidFill>
              </a:rPr>
              <a:t>for at erobre den. Hvis spilleren </a:t>
            </a:r>
            <a:r>
              <a:rPr lang="da-DK" dirty="0" smtClean="0">
                <a:solidFill>
                  <a:srgbClr val="FF0000"/>
                </a:solidFill>
              </a:rPr>
              <a:t>bevæger </a:t>
            </a:r>
            <a:r>
              <a:rPr lang="da-DK" dirty="0">
                <a:solidFill>
                  <a:srgbClr val="FF0000"/>
                </a:solidFill>
              </a:rPr>
              <a:t>sig ind i modspillerens bane og bremser hans bevægelse (dvs. blokerer vejen for ham), skal forseelsen straffes ifølge § 12. </a:t>
            </a:r>
          </a:p>
        </p:txBody>
      </p:sp>
    </p:spTree>
    <p:extLst>
      <p:ext uri="{BB962C8B-B14F-4D97-AF65-F5344CB8AC3E}">
        <p14:creationId xmlns:p14="http://schemas.microsoft.com/office/powerpoint/2010/main" val="25028407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76672"/>
            <a:ext cx="8136904" cy="5078313"/>
          </a:xfrm>
          <a:prstGeom prst="rect">
            <a:avLst/>
          </a:prstGeom>
          <a:noFill/>
        </p:spPr>
        <p:txBody>
          <a:bodyPr wrap="square" rtlCol="0">
            <a:spAutoFit/>
          </a:bodyPr>
          <a:lstStyle/>
          <a:p>
            <a:pPr algn="ctr"/>
            <a:r>
              <a:rPr lang="da-DK" b="1" dirty="0"/>
              <a:t>§ 11 Offside. </a:t>
            </a:r>
            <a:endParaRPr lang="da-DK" dirty="0"/>
          </a:p>
          <a:p>
            <a:r>
              <a:rPr lang="da-DK" dirty="0"/>
              <a:t>Opnår en fordel ved at røre bolden eller genere en modspiller, når bolden tilfældigt springer tilbage fra en målstang, overligger, modspiller eller et medlem af dommer-teamet. </a:t>
            </a:r>
          </a:p>
          <a:p>
            <a:r>
              <a:rPr lang="da-DK" dirty="0"/>
              <a:t>En redning betyder, at en spiller med nogen del af kroppen (og for målmandens vedkommende i eget straffesparksfelt også hænderne) stopper eller forsøger at stoppe en bold, som er på vej ind i eller meget tæt på mål. </a:t>
            </a:r>
          </a:p>
          <a:p>
            <a:r>
              <a:rPr lang="da-DK" dirty="0"/>
              <a:t>I situationer, hvor: </a:t>
            </a:r>
          </a:p>
          <a:p>
            <a:r>
              <a:rPr lang="da-DK" dirty="0"/>
              <a:t> en spiller der står i offside-position eller bevæger sig fra den og står i vejen for en modspiller og har indflydelse på modspillerens bevægelse mod </a:t>
            </a:r>
            <a:r>
              <a:rPr lang="da-DK" dirty="0" smtClean="0"/>
              <a:t>bolden</a:t>
            </a:r>
            <a:r>
              <a:rPr lang="da-DK" dirty="0"/>
              <a:t>, skal spilleren straffes for offside, hvis det påvirker modspillerens </a:t>
            </a:r>
            <a:r>
              <a:rPr lang="da-DK" dirty="0" smtClean="0"/>
              <a:t>mulighed </a:t>
            </a:r>
            <a:r>
              <a:rPr lang="da-DK" dirty="0"/>
              <a:t>for at spille bolden </a:t>
            </a:r>
            <a:r>
              <a:rPr lang="da-DK" dirty="0" smtClean="0"/>
              <a:t>eller</a:t>
            </a:r>
          </a:p>
          <a:p>
            <a:r>
              <a:rPr lang="da-DK" dirty="0" smtClean="0"/>
              <a:t>angribe </a:t>
            </a:r>
            <a:r>
              <a:rPr lang="da-DK" dirty="0"/>
              <a:t>for at erobre den. Hvis spilleren </a:t>
            </a:r>
            <a:r>
              <a:rPr lang="da-DK" dirty="0" smtClean="0"/>
              <a:t>bevæger </a:t>
            </a:r>
            <a:r>
              <a:rPr lang="da-DK" dirty="0"/>
              <a:t>sig ind i modspillerens bane og bremser hans bevægelse (dvs. blokerer vejen for ham), skal forseelsen straffes ifølge § 12. </a:t>
            </a:r>
          </a:p>
          <a:p>
            <a:r>
              <a:rPr lang="da-DK" dirty="0" smtClean="0">
                <a:solidFill>
                  <a:srgbClr val="FF0000"/>
                </a:solidFill>
              </a:rPr>
              <a:t> </a:t>
            </a:r>
            <a:r>
              <a:rPr lang="da-DK" dirty="0">
                <a:solidFill>
                  <a:srgbClr val="FF0000"/>
                </a:solidFill>
              </a:rPr>
              <a:t>en spiller i offside-position der bevæger sig mod bolden og har til hensigt at spille den, men der begås en forseelse mod ham, før han spiller bolden, </a:t>
            </a:r>
            <a:r>
              <a:rPr lang="da-DK" dirty="0" smtClean="0">
                <a:solidFill>
                  <a:srgbClr val="FF0000"/>
                </a:solidFill>
              </a:rPr>
              <a:t>forsøger </a:t>
            </a:r>
            <a:r>
              <a:rPr lang="da-DK" dirty="0">
                <a:solidFill>
                  <a:srgbClr val="FF0000"/>
                </a:solidFill>
              </a:rPr>
              <a:t>at spille bolden eller angriber for at erobre den, straffes denne </a:t>
            </a:r>
            <a:r>
              <a:rPr lang="da-DK" dirty="0" smtClean="0">
                <a:solidFill>
                  <a:srgbClr val="FF0000"/>
                </a:solidFill>
              </a:rPr>
              <a:t>forseel</a:t>
            </a:r>
            <a:r>
              <a:rPr lang="da-DK" dirty="0">
                <a:solidFill>
                  <a:srgbClr val="FF0000"/>
                </a:solidFill>
              </a:rPr>
              <a:t>s</a:t>
            </a:r>
            <a:r>
              <a:rPr lang="da-DK" dirty="0" smtClean="0">
                <a:solidFill>
                  <a:srgbClr val="FF0000"/>
                </a:solidFill>
              </a:rPr>
              <a:t>e</a:t>
            </a:r>
            <a:r>
              <a:rPr lang="da-DK" dirty="0">
                <a:solidFill>
                  <a:srgbClr val="FF0000"/>
                </a:solidFill>
              </a:rPr>
              <a:t>, da den skete før offside-forseelsen. </a:t>
            </a:r>
          </a:p>
        </p:txBody>
      </p:sp>
    </p:spTree>
    <p:extLst>
      <p:ext uri="{BB962C8B-B14F-4D97-AF65-F5344CB8AC3E}">
        <p14:creationId xmlns:p14="http://schemas.microsoft.com/office/powerpoint/2010/main" val="16955079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76672"/>
            <a:ext cx="8136904" cy="5909310"/>
          </a:xfrm>
          <a:prstGeom prst="rect">
            <a:avLst/>
          </a:prstGeom>
          <a:noFill/>
        </p:spPr>
        <p:txBody>
          <a:bodyPr wrap="square" rtlCol="0">
            <a:spAutoFit/>
          </a:bodyPr>
          <a:lstStyle/>
          <a:p>
            <a:pPr algn="ctr"/>
            <a:r>
              <a:rPr lang="da-DK" b="1" dirty="0"/>
              <a:t>§ 11 Offside. </a:t>
            </a:r>
            <a:endParaRPr lang="da-DK" dirty="0"/>
          </a:p>
          <a:p>
            <a:r>
              <a:rPr lang="da-DK" dirty="0"/>
              <a:t>Opnår en fordel ved at røre bolden eller genere en modspiller, når bolden tilfældigt springer tilbage fra en målstang, overligger, modspiller eller et medlem af dommer-teamet. </a:t>
            </a:r>
          </a:p>
          <a:p>
            <a:r>
              <a:rPr lang="da-DK" dirty="0"/>
              <a:t>En redning betyder, at en spiller med nogen del af kroppen (og for målmandens vedkommende i eget straffesparksfelt også hænderne) stopper eller forsøger at stoppe en bold, som er på vej ind i eller meget tæt på mål. </a:t>
            </a:r>
          </a:p>
          <a:p>
            <a:r>
              <a:rPr lang="da-DK" dirty="0"/>
              <a:t>I situationer, hvor: </a:t>
            </a:r>
          </a:p>
          <a:p>
            <a:r>
              <a:rPr lang="da-DK" dirty="0"/>
              <a:t> en spiller der står i offside-position eller bevæger sig fra den og står i vejen for en modspiller og har indflydelse på modspillerens bevægelse mod </a:t>
            </a:r>
            <a:r>
              <a:rPr lang="da-DK" dirty="0" smtClean="0"/>
              <a:t>bolden</a:t>
            </a:r>
            <a:r>
              <a:rPr lang="da-DK" dirty="0"/>
              <a:t>, skal spilleren straffes for offside, hvis det påvirker modspillerens </a:t>
            </a:r>
            <a:r>
              <a:rPr lang="da-DK" dirty="0" smtClean="0"/>
              <a:t>mulighed </a:t>
            </a:r>
            <a:r>
              <a:rPr lang="da-DK" dirty="0"/>
              <a:t>for at spille bolden </a:t>
            </a:r>
            <a:r>
              <a:rPr lang="da-DK" dirty="0" smtClean="0"/>
              <a:t>eller</a:t>
            </a:r>
          </a:p>
          <a:p>
            <a:r>
              <a:rPr lang="da-DK" dirty="0" smtClean="0"/>
              <a:t>angribe </a:t>
            </a:r>
            <a:r>
              <a:rPr lang="da-DK" dirty="0"/>
              <a:t>for at erobre den. Hvis spilleren </a:t>
            </a:r>
            <a:r>
              <a:rPr lang="da-DK" dirty="0" smtClean="0"/>
              <a:t>bevæger </a:t>
            </a:r>
            <a:r>
              <a:rPr lang="da-DK" dirty="0"/>
              <a:t>sig ind i modspillerens bane og bremser hans bevægelse (dvs. blokerer vejen for ham), skal forseelsen straffes ifølge § 12. </a:t>
            </a:r>
          </a:p>
          <a:p>
            <a:r>
              <a:rPr lang="da-DK" dirty="0" smtClean="0"/>
              <a:t> </a:t>
            </a:r>
            <a:r>
              <a:rPr lang="da-DK" dirty="0"/>
              <a:t>en spiller i offside-position der bevæger sig mod bolden og har til hensigt at spille den, men der begås en forseelse mod ham, før han spiller bolden, </a:t>
            </a:r>
            <a:r>
              <a:rPr lang="da-DK" dirty="0" smtClean="0"/>
              <a:t>forsøger </a:t>
            </a:r>
            <a:r>
              <a:rPr lang="da-DK" dirty="0"/>
              <a:t>at spille bolden eller angriber for at erobre den, straffes denne </a:t>
            </a:r>
            <a:r>
              <a:rPr lang="da-DK" dirty="0" smtClean="0"/>
              <a:t>forseel</a:t>
            </a:r>
            <a:r>
              <a:rPr lang="da-DK" dirty="0"/>
              <a:t>s</a:t>
            </a:r>
            <a:r>
              <a:rPr lang="da-DK" dirty="0" smtClean="0"/>
              <a:t>e</a:t>
            </a:r>
            <a:r>
              <a:rPr lang="da-DK" dirty="0"/>
              <a:t>, da den skete før offside-forseelsen. </a:t>
            </a:r>
          </a:p>
          <a:p>
            <a:r>
              <a:rPr lang="da-DK" dirty="0">
                <a:solidFill>
                  <a:srgbClr val="FF0000"/>
                </a:solidFill>
              </a:rPr>
              <a:t> der begås en forseelse mod en spiller i offside-position, og denne spiller </a:t>
            </a:r>
            <a:r>
              <a:rPr lang="da-DK" dirty="0" smtClean="0">
                <a:solidFill>
                  <a:srgbClr val="FF0000"/>
                </a:solidFill>
              </a:rPr>
              <a:t>allerede </a:t>
            </a:r>
            <a:r>
              <a:rPr lang="da-DK" dirty="0">
                <a:solidFill>
                  <a:srgbClr val="FF0000"/>
                </a:solidFill>
              </a:rPr>
              <a:t>spiller bolden, forsøger at spille den eller angriber for at erobre bolden, straffes offside-forseelsen, da den skete før frisparks forseelsen. </a:t>
            </a:r>
          </a:p>
        </p:txBody>
      </p:sp>
    </p:spTree>
    <p:extLst>
      <p:ext uri="{BB962C8B-B14F-4D97-AF65-F5344CB8AC3E}">
        <p14:creationId xmlns:p14="http://schemas.microsoft.com/office/powerpoint/2010/main" val="20070068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1200329"/>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solidFill>
                  <a:srgbClr val="FF0000"/>
                </a:solidFill>
              </a:rPr>
              <a:t>Ny forseelse til indirekte frispark: Ved ord eller handling protesterer, bruger </a:t>
            </a:r>
            <a:r>
              <a:rPr lang="da-DK" dirty="0" err="1">
                <a:solidFill>
                  <a:srgbClr val="FF0000"/>
                </a:solidFill>
              </a:rPr>
              <a:t>fornær-mende</a:t>
            </a:r>
            <a:r>
              <a:rPr lang="da-DK" dirty="0">
                <a:solidFill>
                  <a:srgbClr val="FF0000"/>
                </a:solidFill>
              </a:rPr>
              <a:t>, hånende eller upassende sprog og / eller tegn, eller begår andre verbale forseelser. </a:t>
            </a:r>
          </a:p>
        </p:txBody>
      </p:sp>
    </p:spTree>
    <p:extLst>
      <p:ext uri="{BB962C8B-B14F-4D97-AF65-F5344CB8AC3E}">
        <p14:creationId xmlns:p14="http://schemas.microsoft.com/office/powerpoint/2010/main" val="9394156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2585323"/>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t>Ny forseelse til indirekte frispark: Ved ord eller handling protesterer, bruger </a:t>
            </a:r>
            <a:r>
              <a:rPr lang="da-DK" dirty="0" err="1"/>
              <a:t>fornær-mende</a:t>
            </a:r>
            <a:r>
              <a:rPr lang="da-DK" dirty="0"/>
              <a:t>, hånende eller upassende sprog og / eller tegn, eller begår andre verbale forseelser. </a:t>
            </a:r>
          </a:p>
          <a:p>
            <a:r>
              <a:rPr lang="da-DK" dirty="0">
                <a:solidFill>
                  <a:srgbClr val="FF0000"/>
                </a:solidFill>
              </a:rPr>
              <a:t>I forbindelse med anvendelse af fordelsreglen, hvor der er begået en forseelse til udvisning, og dommer har ladet fordelsreglen gælde, og spilleren nu </a:t>
            </a:r>
            <a:r>
              <a:rPr lang="da-DK" dirty="0" smtClean="0">
                <a:solidFill>
                  <a:srgbClr val="FF0000"/>
                </a:solidFill>
              </a:rPr>
              <a:t>angriber/</a:t>
            </a:r>
          </a:p>
          <a:p>
            <a:r>
              <a:rPr lang="da-DK" dirty="0" smtClean="0">
                <a:solidFill>
                  <a:srgbClr val="FF0000"/>
                </a:solidFill>
              </a:rPr>
              <a:t>generer </a:t>
            </a:r>
            <a:r>
              <a:rPr lang="da-DK" dirty="0">
                <a:solidFill>
                  <a:srgbClr val="FF0000"/>
                </a:solidFill>
              </a:rPr>
              <a:t>en modspiller skal dommeren standse spillet, udvise spilleren, og lade spillet genoptage ved et indirekte frispark, medmindre spilleren har begået en </a:t>
            </a:r>
            <a:r>
              <a:rPr lang="da-DK" dirty="0" smtClean="0">
                <a:solidFill>
                  <a:srgbClr val="FF0000"/>
                </a:solidFill>
              </a:rPr>
              <a:t>alvorligere </a:t>
            </a:r>
            <a:r>
              <a:rPr lang="da-DK" dirty="0">
                <a:solidFill>
                  <a:srgbClr val="FF0000"/>
                </a:solidFill>
              </a:rPr>
              <a:t>forseelse. </a:t>
            </a:r>
          </a:p>
        </p:txBody>
      </p:sp>
    </p:spTree>
    <p:extLst>
      <p:ext uri="{BB962C8B-B14F-4D97-AF65-F5344CB8AC3E}">
        <p14:creationId xmlns:p14="http://schemas.microsoft.com/office/powerpoint/2010/main" val="9405576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3693319"/>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t>Ny forseelse til indirekte frispark: Ved ord eller handling protesterer, bruger </a:t>
            </a:r>
            <a:r>
              <a:rPr lang="da-DK" dirty="0" err="1"/>
              <a:t>fornær-mende</a:t>
            </a:r>
            <a:r>
              <a:rPr lang="da-DK" dirty="0"/>
              <a:t>, hånende eller upassende sprog og / eller tegn, eller begår andre verbale forseelser. </a:t>
            </a:r>
          </a:p>
          <a:p>
            <a:r>
              <a:rPr lang="da-DK" dirty="0"/>
              <a:t>I forbindelse med anvendelse af fordelsreglen, hvor der er begået en forseelse til udvisning, og dommer har ladet fordelsreglen gælde, og spilleren nu </a:t>
            </a:r>
            <a:r>
              <a:rPr lang="da-DK" dirty="0" smtClean="0"/>
              <a:t>angriber/</a:t>
            </a:r>
          </a:p>
          <a:p>
            <a:r>
              <a:rPr lang="da-DK" dirty="0" smtClean="0"/>
              <a:t>generer </a:t>
            </a:r>
            <a:r>
              <a:rPr lang="da-DK" dirty="0"/>
              <a:t>en modspiller skal dommeren standse spillet, udvise spilleren, og lade spillet genoptage ved et indirekte frispark, medmindre spilleren har begået en </a:t>
            </a:r>
            <a:r>
              <a:rPr lang="da-DK" dirty="0" smtClean="0"/>
              <a:t>alvorligere </a:t>
            </a:r>
            <a:r>
              <a:rPr lang="da-DK" dirty="0"/>
              <a:t>forseelse. </a:t>
            </a:r>
          </a:p>
          <a:p>
            <a:r>
              <a:rPr lang="da-DK" dirty="0">
                <a:solidFill>
                  <a:srgbClr val="FF0000"/>
                </a:solidFill>
              </a:rPr>
              <a:t>Advarsel for usportslig opførsel: Begår en forseelse mod en modspiller eller spiller bolden med hånden for at gribe ind i, eller stoppe et lovende angreb, undtagen hvor dommeren har dømt straffespark for en forseelse, som omfattede et forsøg på at spille bolden. </a:t>
            </a:r>
          </a:p>
        </p:txBody>
      </p:sp>
    </p:spTree>
    <p:extLst>
      <p:ext uri="{BB962C8B-B14F-4D97-AF65-F5344CB8AC3E}">
        <p14:creationId xmlns:p14="http://schemas.microsoft.com/office/powerpoint/2010/main" val="25844890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4524315"/>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t>Ny forseelse til indirekte frispark: Ved ord eller handling protesterer, bruger </a:t>
            </a:r>
            <a:r>
              <a:rPr lang="da-DK" dirty="0" err="1"/>
              <a:t>fornær-mende</a:t>
            </a:r>
            <a:r>
              <a:rPr lang="da-DK" dirty="0"/>
              <a:t>, hånende eller upassende sprog og / eller tegn, eller begår andre verbale forseelser. </a:t>
            </a:r>
          </a:p>
          <a:p>
            <a:r>
              <a:rPr lang="da-DK" dirty="0"/>
              <a:t>I forbindelse med anvendelse af fordelsreglen, hvor der er begået en forseelse til udvisning, og dommer har ladet fordelsreglen gælde, og spilleren nu </a:t>
            </a:r>
            <a:r>
              <a:rPr lang="da-DK" dirty="0" smtClean="0"/>
              <a:t>angriber/</a:t>
            </a:r>
          </a:p>
          <a:p>
            <a:r>
              <a:rPr lang="da-DK" dirty="0" smtClean="0"/>
              <a:t>generer </a:t>
            </a:r>
            <a:r>
              <a:rPr lang="da-DK" dirty="0"/>
              <a:t>en modspiller skal dommeren standse spillet, udvise spilleren, og lade spillet genoptage ved et indirekte frispark, medmindre spilleren har begået en </a:t>
            </a:r>
            <a:r>
              <a:rPr lang="da-DK" dirty="0" smtClean="0"/>
              <a:t>alvorligere </a:t>
            </a:r>
            <a:r>
              <a:rPr lang="da-DK" dirty="0"/>
              <a:t>forseelse. </a:t>
            </a:r>
          </a:p>
          <a:p>
            <a:r>
              <a:rPr lang="da-DK" dirty="0"/>
              <a:t>Advarsel for usportslig opførsel: Begår en forseelse mod en modspiller eller spiller bolden med hånden for at gribe ind i, eller stoppe et lovende angreb, undtagen hvor dommeren har dømt straffespark for en forseelse, som omfattede et forsøg på at spille bolden. </a:t>
            </a:r>
          </a:p>
          <a:p>
            <a:r>
              <a:rPr lang="da-DK" dirty="0">
                <a:solidFill>
                  <a:srgbClr val="FF0000"/>
                </a:solidFill>
              </a:rPr>
              <a:t>Advarsel for usportslig opførsel: Berøver modspillerne en oplagt scoringsmulighed ved en forseelse, som omfattede et forsøg på at spille bolden, og hvor dommeren har dømt straffespark. </a:t>
            </a:r>
          </a:p>
        </p:txBody>
      </p:sp>
    </p:spTree>
    <p:extLst>
      <p:ext uri="{BB962C8B-B14F-4D97-AF65-F5344CB8AC3E}">
        <p14:creationId xmlns:p14="http://schemas.microsoft.com/office/powerpoint/2010/main" val="14146164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5078313"/>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t>Ny forseelse til indirekte frispark: Ved ord eller handling protesterer, bruger </a:t>
            </a:r>
            <a:r>
              <a:rPr lang="da-DK" dirty="0" err="1"/>
              <a:t>fornær-mende</a:t>
            </a:r>
            <a:r>
              <a:rPr lang="da-DK" dirty="0"/>
              <a:t>, hånende eller upassende sprog og / eller tegn, eller begår andre verbale forseelser. </a:t>
            </a:r>
          </a:p>
          <a:p>
            <a:r>
              <a:rPr lang="da-DK" dirty="0"/>
              <a:t>I forbindelse med anvendelse af fordelsreglen, hvor der er begået en forseelse til udvisning, og dommer har ladet fordelsreglen gælde, og spilleren nu </a:t>
            </a:r>
            <a:r>
              <a:rPr lang="da-DK" dirty="0" smtClean="0"/>
              <a:t>angriber/</a:t>
            </a:r>
          </a:p>
          <a:p>
            <a:r>
              <a:rPr lang="da-DK" dirty="0" smtClean="0"/>
              <a:t>generer </a:t>
            </a:r>
            <a:r>
              <a:rPr lang="da-DK" dirty="0"/>
              <a:t>en modspiller skal dommeren standse spillet, udvise spilleren, og lade spillet genoptage ved et indirekte frispark, medmindre spilleren har begået en </a:t>
            </a:r>
            <a:r>
              <a:rPr lang="da-DK" dirty="0" smtClean="0"/>
              <a:t>alvorligere </a:t>
            </a:r>
            <a:r>
              <a:rPr lang="da-DK" dirty="0"/>
              <a:t>forseelse. </a:t>
            </a:r>
          </a:p>
          <a:p>
            <a:r>
              <a:rPr lang="da-DK" dirty="0"/>
              <a:t>Advarsel for usportslig opførsel: Begår en forseelse mod en modspiller eller spiller bolden med hånden for at gribe ind i, eller stoppe et lovende angreb, undtagen hvor dommeren har dømt straffespark for en forseelse, som omfattede et forsøg på at spille bolden. </a:t>
            </a:r>
          </a:p>
          <a:p>
            <a:r>
              <a:rPr lang="da-DK" dirty="0"/>
              <a:t>Advarsel for usportslig opførsel: Berøver modspillerne en oplagt scoringsmulighed ved en forseelse, som omfattede et forsøg på at spille bolden, og hvor dommeren har dømt straffespark. </a:t>
            </a:r>
          </a:p>
          <a:p>
            <a:r>
              <a:rPr lang="da-DK" dirty="0">
                <a:solidFill>
                  <a:srgbClr val="FF0000"/>
                </a:solidFill>
              </a:rPr>
              <a:t>Advarsel for scoringsjubel: Og/eller nærmer sig tilskuerne på en måde, der kan bringe sikkerheden i fare </a:t>
            </a:r>
          </a:p>
        </p:txBody>
      </p:sp>
    </p:spTree>
    <p:extLst>
      <p:ext uri="{BB962C8B-B14F-4D97-AF65-F5344CB8AC3E}">
        <p14:creationId xmlns:p14="http://schemas.microsoft.com/office/powerpoint/2010/main" val="724561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fontScale="25000" lnSpcReduction="20000"/>
          </a:bodyPr>
          <a:lstStyle/>
          <a:p>
            <a:endParaRPr lang="da-DK" dirty="0"/>
          </a:p>
          <a:p>
            <a:pPr algn="l"/>
            <a:r>
              <a:rPr lang="da-DK" sz="5200" dirty="0" smtClean="0">
                <a:solidFill>
                  <a:schemeClr val="tx1"/>
                </a:solidFill>
              </a:rPr>
              <a:t>De </a:t>
            </a:r>
            <a:r>
              <a:rPr lang="da-DK" sz="5200" dirty="0">
                <a:solidFill>
                  <a:schemeClr val="tx1"/>
                </a:solidFill>
              </a:rPr>
              <a:t>10 minutter begynder, når den midlertidigt udviste spiller har forladt banen, og bolden er sat korrekt i spil. </a:t>
            </a:r>
          </a:p>
          <a:p>
            <a:pPr algn="l"/>
            <a:endParaRPr lang="da-DK" sz="5200" dirty="0">
              <a:solidFill>
                <a:schemeClr val="tx1"/>
              </a:solidFill>
            </a:endParaRPr>
          </a:p>
          <a:p>
            <a:pPr algn="l"/>
            <a:r>
              <a:rPr lang="da-DK" sz="5200" dirty="0">
                <a:solidFill>
                  <a:schemeClr val="tx1"/>
                </a:solidFill>
              </a:rPr>
              <a:t>Den tid, der efter dommerens skøn tillægges kampen, for eksempel på grund af: </a:t>
            </a:r>
          </a:p>
          <a:p>
            <a:pPr algn="l"/>
            <a:r>
              <a:rPr lang="da-DK" sz="5200" dirty="0">
                <a:solidFill>
                  <a:schemeClr val="tx1"/>
                </a:solidFill>
              </a:rPr>
              <a:t>o Udskiftninger, </a:t>
            </a:r>
          </a:p>
          <a:p>
            <a:pPr algn="l"/>
            <a:r>
              <a:rPr lang="da-DK" sz="5200" dirty="0">
                <a:solidFill>
                  <a:schemeClr val="tx1"/>
                </a:solidFill>
              </a:rPr>
              <a:t>o Vurdering af skader, </a:t>
            </a:r>
          </a:p>
          <a:p>
            <a:pPr algn="l"/>
            <a:r>
              <a:rPr lang="da-DK" sz="5200" dirty="0">
                <a:solidFill>
                  <a:schemeClr val="tx1"/>
                </a:solidFill>
              </a:rPr>
              <a:t>o Fjernelse af spillere fra banen, </a:t>
            </a:r>
          </a:p>
          <a:p>
            <a:pPr algn="l"/>
            <a:r>
              <a:rPr lang="da-DK" sz="5200" dirty="0">
                <a:solidFill>
                  <a:schemeClr val="tx1"/>
                </a:solidFill>
              </a:rPr>
              <a:t>o Forhaling af tiden, </a:t>
            </a:r>
          </a:p>
          <a:p>
            <a:pPr algn="l"/>
            <a:r>
              <a:rPr lang="da-DK" sz="5200" dirty="0">
                <a:solidFill>
                  <a:schemeClr val="tx1"/>
                </a:solidFill>
              </a:rPr>
              <a:t>o Anden årsag. </a:t>
            </a:r>
          </a:p>
          <a:p>
            <a:pPr algn="l"/>
            <a:endParaRPr lang="da-DK" sz="5200" dirty="0">
              <a:solidFill>
                <a:schemeClr val="tx1"/>
              </a:solidFill>
            </a:endParaRPr>
          </a:p>
          <a:p>
            <a:pPr algn="l"/>
            <a:r>
              <a:rPr lang="da-DK" sz="5200" dirty="0">
                <a:solidFill>
                  <a:schemeClr val="tx1"/>
                </a:solidFill>
              </a:rPr>
              <a:t>Tillægges også for den midlertidigt udviste spiller. </a:t>
            </a:r>
          </a:p>
          <a:p>
            <a:pPr algn="l"/>
            <a:r>
              <a:rPr lang="da-DK" sz="5200" dirty="0">
                <a:solidFill>
                  <a:schemeClr val="tx1"/>
                </a:solidFill>
              </a:rPr>
              <a:t>Såfremt dommeren har tillagt tid på den midlertidigt udviste spiller, skal den samme </a:t>
            </a:r>
          </a:p>
          <a:p>
            <a:pPr algn="l"/>
            <a:r>
              <a:rPr lang="da-DK" sz="5200" dirty="0">
                <a:solidFill>
                  <a:schemeClr val="tx1"/>
                </a:solidFill>
              </a:rPr>
              <a:t>tillægstid, som minimum, tillægges i slutningen af halvlegen, </a:t>
            </a:r>
          </a:p>
          <a:p>
            <a:pPr algn="l"/>
            <a:r>
              <a:rPr lang="da-DK" sz="5200" b="1" dirty="0">
                <a:solidFill>
                  <a:schemeClr val="tx1"/>
                </a:solidFill>
              </a:rPr>
              <a:t>Den tidsbegrænsede udviste spiller må kun komme ind, når de 10 minutter plus eventuelt tidstillæg er gået. Når udvisningsperioden udløber, kan </a:t>
            </a:r>
            <a:r>
              <a:rPr lang="da-DK" sz="5200" b="1" dirty="0" smtClean="0">
                <a:solidFill>
                  <a:schemeClr val="tx1"/>
                </a:solidFill>
              </a:rPr>
              <a:t>spilleren </a:t>
            </a:r>
            <a:r>
              <a:rPr lang="da-DK" sz="5200" b="1" dirty="0">
                <a:solidFill>
                  <a:schemeClr val="tx1"/>
                </a:solidFill>
              </a:rPr>
              <a:t>genindtræde, via midterlinjen, efter dommerens tilladelse - også hvis </a:t>
            </a:r>
            <a:r>
              <a:rPr lang="da-DK" sz="5200" b="1" dirty="0" smtClean="0">
                <a:solidFill>
                  <a:schemeClr val="tx1"/>
                </a:solidFill>
              </a:rPr>
              <a:t>spillet </a:t>
            </a:r>
            <a:r>
              <a:rPr lang="da-DK" sz="5200" b="1" dirty="0">
                <a:solidFill>
                  <a:schemeClr val="tx1"/>
                </a:solidFill>
              </a:rPr>
              <a:t>er i gang. </a:t>
            </a:r>
            <a:endParaRPr lang="da-DK" sz="5200" dirty="0">
              <a:solidFill>
                <a:schemeClr val="tx1"/>
              </a:solidFill>
            </a:endParaRPr>
          </a:p>
          <a:p>
            <a:pPr algn="l"/>
            <a:endParaRPr lang="da-DK" sz="5200" dirty="0">
              <a:solidFill>
                <a:schemeClr val="tx1"/>
              </a:solidFill>
            </a:endParaRPr>
          </a:p>
          <a:p>
            <a:pPr algn="l"/>
            <a:r>
              <a:rPr lang="da-DK" sz="5200" b="1" dirty="0">
                <a:solidFill>
                  <a:schemeClr val="tx1"/>
                </a:solidFill>
              </a:rPr>
              <a:t>En tidsbegrænset udvist spiller, som ikke har udstået sin midlertidige </a:t>
            </a:r>
            <a:r>
              <a:rPr lang="da-DK" sz="5200" b="1" dirty="0" smtClean="0">
                <a:solidFill>
                  <a:schemeClr val="tx1"/>
                </a:solidFill>
              </a:rPr>
              <a:t>udvisning </a:t>
            </a:r>
            <a:r>
              <a:rPr lang="da-DK" sz="5200" b="1" dirty="0">
                <a:solidFill>
                  <a:schemeClr val="tx1"/>
                </a:solidFill>
              </a:rPr>
              <a:t>kan deltage i en straffesparkskonkurrence. </a:t>
            </a:r>
            <a:endParaRPr lang="da-DK" sz="5200" dirty="0">
              <a:solidFill>
                <a:schemeClr val="tx1"/>
              </a:solidFill>
            </a:endParaRPr>
          </a:p>
          <a:p>
            <a:pPr algn="l"/>
            <a:endParaRPr lang="da-DK" sz="5200" dirty="0">
              <a:solidFill>
                <a:schemeClr val="tx1"/>
              </a:solidFill>
            </a:endParaRPr>
          </a:p>
          <a:p>
            <a:pPr algn="l"/>
            <a:r>
              <a:rPr lang="da-DK" sz="5200" b="1" dirty="0">
                <a:solidFill>
                  <a:srgbClr val="FF0000"/>
                </a:solidFill>
              </a:rPr>
              <a:t>En spiller, som får sin anden tidsbegrænsede udvisning (efter udløbet af den første) kan erstattes af en anden spiller efter udløbet af den anden periode. Spilleren som har modtaget sin anden tidsbegrænsede udvisning kan ikke længere deltage i spillet og er udvist. </a:t>
            </a:r>
            <a:endParaRPr lang="da-DK" sz="5200" dirty="0">
              <a:solidFill>
                <a:srgbClr val="FF0000"/>
              </a:solidFill>
            </a:endParaRPr>
          </a:p>
          <a:p>
            <a:pPr algn="l"/>
            <a:endParaRPr lang="da-DK" sz="5200" dirty="0">
              <a:solidFill>
                <a:schemeClr val="tx1"/>
              </a:solidFill>
            </a:endParaRPr>
          </a:p>
          <a:p>
            <a:pPr algn="l"/>
            <a:endParaRPr lang="da-DK" sz="5200" dirty="0">
              <a:solidFill>
                <a:schemeClr val="tx1"/>
              </a:solidFill>
            </a:endParaRPr>
          </a:p>
        </p:txBody>
      </p:sp>
    </p:spTree>
    <p:extLst>
      <p:ext uri="{BB962C8B-B14F-4D97-AF65-F5344CB8AC3E}">
        <p14:creationId xmlns:p14="http://schemas.microsoft.com/office/powerpoint/2010/main" val="2969561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5632311"/>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a:t>Ny forseelse til indirekte frispark: Ved ord eller handling protesterer, bruger </a:t>
            </a:r>
            <a:r>
              <a:rPr lang="da-DK" dirty="0" err="1"/>
              <a:t>fornær-mende</a:t>
            </a:r>
            <a:r>
              <a:rPr lang="da-DK" dirty="0"/>
              <a:t>, hånende eller upassende sprog og / eller tegn, eller begår andre verbale forseelser. </a:t>
            </a:r>
          </a:p>
          <a:p>
            <a:r>
              <a:rPr lang="da-DK" dirty="0"/>
              <a:t>I forbindelse med anvendelse af fordelsreglen, hvor der er begået en forseelse til udvisning, og dommer har ladet fordelsreglen gælde, og spilleren nu </a:t>
            </a:r>
            <a:r>
              <a:rPr lang="da-DK" dirty="0" smtClean="0"/>
              <a:t>angriber/</a:t>
            </a:r>
          </a:p>
          <a:p>
            <a:r>
              <a:rPr lang="da-DK" dirty="0" smtClean="0"/>
              <a:t>generer </a:t>
            </a:r>
            <a:r>
              <a:rPr lang="da-DK" dirty="0"/>
              <a:t>en modspiller skal dommeren standse spillet, udvise spilleren, og lade spillet genoptage ved et indirekte frispark, medmindre spilleren har begået en </a:t>
            </a:r>
            <a:r>
              <a:rPr lang="da-DK" dirty="0" smtClean="0"/>
              <a:t>alvorligere </a:t>
            </a:r>
            <a:r>
              <a:rPr lang="da-DK" dirty="0"/>
              <a:t>forseelse. </a:t>
            </a:r>
          </a:p>
          <a:p>
            <a:r>
              <a:rPr lang="da-DK" dirty="0"/>
              <a:t>Advarsel for usportslig opførsel: Begår en forseelse mod en modspiller eller spiller bolden med hånden for at gribe ind i, eller stoppe et lovende angreb, undtagen hvor dommeren har dømt straffespark for en forseelse, som omfattede et forsøg på at spille bolden. </a:t>
            </a:r>
          </a:p>
          <a:p>
            <a:r>
              <a:rPr lang="da-DK" dirty="0"/>
              <a:t>Advarsel for usportslig opførsel: Berøver modspillerne en oplagt scoringsmulighed ved en forseelse, som omfattede et forsøg på at spille bolden, og hvor dommeren har dømt straffespark. </a:t>
            </a:r>
          </a:p>
          <a:p>
            <a:r>
              <a:rPr lang="da-DK" dirty="0"/>
              <a:t>Advarsel for scoringsjubel: Og/eller nærmer sig tilskuerne på en måde, der kan bringe sikkerheden i fare </a:t>
            </a:r>
          </a:p>
          <a:p>
            <a:r>
              <a:rPr lang="da-DK" dirty="0">
                <a:solidFill>
                  <a:srgbClr val="FF0000"/>
                </a:solidFill>
              </a:rPr>
              <a:t>Advarsel for scoringsjubel: Gestikulerer eller handler på en provokerende, hånende eller ophidsende måde. </a:t>
            </a:r>
          </a:p>
        </p:txBody>
      </p:sp>
    </p:spTree>
    <p:extLst>
      <p:ext uri="{BB962C8B-B14F-4D97-AF65-F5344CB8AC3E}">
        <p14:creationId xmlns:p14="http://schemas.microsoft.com/office/powerpoint/2010/main" val="24996173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1154162"/>
          </a:xfrm>
          <a:prstGeom prst="rect">
            <a:avLst/>
          </a:prstGeom>
          <a:noFill/>
        </p:spPr>
        <p:txBody>
          <a:bodyPr wrap="square" rtlCol="0">
            <a:spAutoFit/>
          </a:bodyPr>
          <a:lstStyle/>
          <a:p>
            <a:pPr algn="ctr"/>
            <a:r>
              <a:rPr lang="da-DK" b="1" dirty="0"/>
              <a:t>§ 12 Utilladelig spillemåde og usportslig opførsel. </a:t>
            </a:r>
            <a:endParaRPr lang="da-DK" dirty="0"/>
          </a:p>
          <a:p>
            <a:r>
              <a:rPr lang="da-DK" sz="1700" dirty="0" smtClean="0">
                <a:solidFill>
                  <a:srgbClr val="FF0000"/>
                </a:solidFill>
              </a:rPr>
              <a:t>Forseelser </a:t>
            </a:r>
            <a:r>
              <a:rPr lang="da-DK" sz="1700" dirty="0">
                <a:solidFill>
                  <a:srgbClr val="FF0000"/>
                </a:solidFill>
              </a:rPr>
              <a:t>der skal straffes med udvisning: Berøver et mål eller en oplagt </a:t>
            </a:r>
            <a:r>
              <a:rPr lang="da-DK" sz="1700" dirty="0" smtClean="0">
                <a:solidFill>
                  <a:srgbClr val="FF0000"/>
                </a:solidFill>
              </a:rPr>
              <a:t>scoringsmulighed </a:t>
            </a:r>
            <a:r>
              <a:rPr lang="da-DK" sz="1700" dirty="0">
                <a:solidFill>
                  <a:srgbClr val="FF0000"/>
                </a:solidFill>
              </a:rPr>
              <a:t>for en modspiller, hvis generelle retning er mod målet hos den spiller, som begår den forseelse, som skal straffes med et frispark. </a:t>
            </a:r>
          </a:p>
        </p:txBody>
      </p:sp>
    </p:spTree>
    <p:extLst>
      <p:ext uri="{BB962C8B-B14F-4D97-AF65-F5344CB8AC3E}">
        <p14:creationId xmlns:p14="http://schemas.microsoft.com/office/powerpoint/2010/main" val="33184296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2200602"/>
          </a:xfrm>
          <a:prstGeom prst="rect">
            <a:avLst/>
          </a:prstGeom>
          <a:noFill/>
        </p:spPr>
        <p:txBody>
          <a:bodyPr wrap="square" rtlCol="0">
            <a:spAutoFit/>
          </a:bodyPr>
          <a:lstStyle/>
          <a:p>
            <a:pPr algn="ctr"/>
            <a:r>
              <a:rPr lang="da-DK" b="1" dirty="0"/>
              <a:t>§ 12 Utilladelig spillemåde og usportslig opførsel. </a:t>
            </a:r>
            <a:endParaRPr lang="da-DK" dirty="0"/>
          </a:p>
          <a:p>
            <a:r>
              <a:rPr lang="da-DK" sz="1700" dirty="0" smtClean="0"/>
              <a:t>Forseelser </a:t>
            </a:r>
            <a:r>
              <a:rPr lang="da-DK" sz="1700" dirty="0"/>
              <a:t>der skal straffes med udvisning: Berøver et mål eller en oplagt </a:t>
            </a:r>
            <a:r>
              <a:rPr lang="da-DK" sz="1700" dirty="0" smtClean="0"/>
              <a:t>scoringsmulighed </a:t>
            </a:r>
            <a:r>
              <a:rPr lang="da-DK" sz="1700" dirty="0"/>
              <a:t>for en modspiller, hvis generelle retning er mod målet hos den spiller, som begår den forseelse, som skal straffes med et frispark. </a:t>
            </a:r>
          </a:p>
          <a:p>
            <a:r>
              <a:rPr lang="da-DK" sz="1700" dirty="0">
                <a:solidFill>
                  <a:srgbClr val="FF0000"/>
                </a:solidFill>
              </a:rPr>
              <a:t>Berøven af oplagt scoringsmulighed: Hvis en spiller begår en forseelse mod en modspiller, som berøver denne en oplagt scoringsmulighed, og dommeren dømmer straffespark, skal spilleren advares, hvis forseelsen indebar et forsøg på at spille bolden. I alle andre tilfælde (f.eks. holde, puffe, ingen mulighed for at spille bolden etc.), skal spilleren udvises. </a:t>
            </a:r>
          </a:p>
        </p:txBody>
      </p:sp>
    </p:spTree>
    <p:extLst>
      <p:ext uri="{BB962C8B-B14F-4D97-AF65-F5344CB8AC3E}">
        <p14:creationId xmlns:p14="http://schemas.microsoft.com/office/powerpoint/2010/main" val="31761595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3508653"/>
          </a:xfrm>
          <a:prstGeom prst="rect">
            <a:avLst/>
          </a:prstGeom>
          <a:noFill/>
        </p:spPr>
        <p:txBody>
          <a:bodyPr wrap="square" rtlCol="0">
            <a:spAutoFit/>
          </a:bodyPr>
          <a:lstStyle/>
          <a:p>
            <a:pPr algn="ctr"/>
            <a:r>
              <a:rPr lang="da-DK" b="1" dirty="0"/>
              <a:t>§ 12 Utilladelig spillemåde og usportslig opførsel. </a:t>
            </a:r>
            <a:endParaRPr lang="da-DK" dirty="0"/>
          </a:p>
          <a:p>
            <a:r>
              <a:rPr lang="da-DK" sz="1700" dirty="0" smtClean="0"/>
              <a:t>Forseelser </a:t>
            </a:r>
            <a:r>
              <a:rPr lang="da-DK" sz="1700" dirty="0"/>
              <a:t>der skal straffes med udvisning: Berøver et mål eller en oplagt </a:t>
            </a:r>
            <a:r>
              <a:rPr lang="da-DK" sz="1700" dirty="0" smtClean="0"/>
              <a:t>scoringsmulighed </a:t>
            </a:r>
            <a:r>
              <a:rPr lang="da-DK" sz="1700" dirty="0"/>
              <a:t>for en modspiller, hvis generelle retning er mod målet hos den spiller, som begår den forseelse, som skal straffes med et frispark. </a:t>
            </a:r>
          </a:p>
          <a:p>
            <a:r>
              <a:rPr lang="da-DK" sz="1700" dirty="0"/>
              <a:t>Berøven af oplagt scoringsmulighed: Hvis en spiller begår en forseelse mod en modspiller, som berøver denne en oplagt scoringsmulighed, og dommeren dømmer straffespark, skal spilleren advares, hvis forseelsen indebar et forsøg på at spille bolden. I alle andre tilfælde (f.eks. holde, puffe, ingen mulighed for at spille bolden etc.), skal spilleren udvises. </a:t>
            </a:r>
          </a:p>
          <a:p>
            <a:r>
              <a:rPr lang="da-DK" sz="1700" b="1" dirty="0">
                <a:solidFill>
                  <a:srgbClr val="FF0000"/>
                </a:solidFill>
              </a:rPr>
              <a:t>Berøven af oplagt scoringsmulighed begået af en person, der træder ind på banen </a:t>
            </a:r>
            <a:endParaRPr lang="da-DK" sz="1700" dirty="0">
              <a:solidFill>
                <a:srgbClr val="FF0000"/>
              </a:solidFill>
            </a:endParaRPr>
          </a:p>
          <a:p>
            <a:r>
              <a:rPr lang="da-DK" sz="1700" dirty="0">
                <a:solidFill>
                  <a:srgbClr val="FF0000"/>
                </a:solidFill>
              </a:rPr>
              <a:t> En spiller, udvist spiller, reserve eller udskiftet spiller, som træder ind på </a:t>
            </a:r>
            <a:r>
              <a:rPr lang="da-DK" sz="1700" dirty="0" smtClean="0">
                <a:solidFill>
                  <a:srgbClr val="FF0000"/>
                </a:solidFill>
              </a:rPr>
              <a:t>banen </a:t>
            </a:r>
            <a:r>
              <a:rPr lang="da-DK" sz="1700" dirty="0">
                <a:solidFill>
                  <a:srgbClr val="FF0000"/>
                </a:solidFill>
              </a:rPr>
              <a:t>uden at have fået dommerens tilladelse og får indflydelse på spillet eller en modspiller ved at berøve modspillerne et mål eller en oplagt </a:t>
            </a:r>
            <a:r>
              <a:rPr lang="da-DK" sz="1700" dirty="0" smtClean="0">
                <a:solidFill>
                  <a:srgbClr val="FF0000"/>
                </a:solidFill>
              </a:rPr>
              <a:t>scoringsmulighed</a:t>
            </a:r>
            <a:r>
              <a:rPr lang="da-DK" sz="1700" dirty="0">
                <a:solidFill>
                  <a:srgbClr val="FF0000"/>
                </a:solidFill>
              </a:rPr>
              <a:t>, gør sig skyldig i en forseelse til udvisning. </a:t>
            </a:r>
          </a:p>
        </p:txBody>
      </p:sp>
    </p:spTree>
    <p:extLst>
      <p:ext uri="{BB962C8B-B14F-4D97-AF65-F5344CB8AC3E}">
        <p14:creationId xmlns:p14="http://schemas.microsoft.com/office/powerpoint/2010/main" val="26131168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6124754"/>
          </a:xfrm>
          <a:prstGeom prst="rect">
            <a:avLst/>
          </a:prstGeom>
          <a:noFill/>
        </p:spPr>
        <p:txBody>
          <a:bodyPr wrap="square" rtlCol="0">
            <a:spAutoFit/>
          </a:bodyPr>
          <a:lstStyle/>
          <a:p>
            <a:pPr algn="ctr"/>
            <a:r>
              <a:rPr lang="da-DK" b="1" dirty="0"/>
              <a:t>§ 12 Utilladelig spillemåde og usportslig opførsel. </a:t>
            </a:r>
            <a:endParaRPr lang="da-DK" dirty="0"/>
          </a:p>
          <a:p>
            <a:r>
              <a:rPr lang="da-DK" sz="1700" dirty="0" smtClean="0"/>
              <a:t>Forseelser </a:t>
            </a:r>
            <a:r>
              <a:rPr lang="da-DK" sz="1700" dirty="0"/>
              <a:t>der skal straffes med udvisning: Berøver et mål eller en oplagt </a:t>
            </a:r>
            <a:r>
              <a:rPr lang="da-DK" sz="1700" dirty="0" smtClean="0"/>
              <a:t>scoringsmulighed </a:t>
            </a:r>
            <a:r>
              <a:rPr lang="da-DK" sz="1700" dirty="0"/>
              <a:t>for en modspiller, hvis generelle retning er mod målet hos den spiller, som begår den forseelse, som skal straffes med et frispark. </a:t>
            </a:r>
          </a:p>
          <a:p>
            <a:r>
              <a:rPr lang="da-DK" sz="1700" dirty="0"/>
              <a:t>Berøven af oplagt scoringsmulighed: Hvis en spiller begår en forseelse mod en modspiller, som berøver denne en oplagt scoringsmulighed, og dommeren dømmer straffespark, skal spilleren advares, hvis forseelsen indebar et forsøg på at spille bolden. I alle andre tilfælde (f.eks. holde, puffe, ingen mulighed for at spille bolden etc.), skal spilleren udvises. </a:t>
            </a:r>
          </a:p>
          <a:p>
            <a:r>
              <a:rPr lang="da-DK" sz="1700" b="1" dirty="0"/>
              <a:t>Berøven af oplagt scoringsmulighed begået af en person, der træder ind på banen </a:t>
            </a:r>
            <a:endParaRPr lang="da-DK" sz="1700" dirty="0"/>
          </a:p>
          <a:p>
            <a:r>
              <a:rPr lang="da-DK" sz="1700" dirty="0"/>
              <a:t> En spiller, udvist spiller, reserve eller udskiftet spiller, som træder ind på </a:t>
            </a:r>
            <a:r>
              <a:rPr lang="da-DK" sz="1700" dirty="0" smtClean="0"/>
              <a:t>banen </a:t>
            </a:r>
            <a:r>
              <a:rPr lang="da-DK" sz="1700" dirty="0"/>
              <a:t>uden at have fået dommerens tilladelse og får indflydelse på spillet eller en modspiller ved at berøve modspillerne et mål eller en oplagt </a:t>
            </a:r>
            <a:r>
              <a:rPr lang="da-DK" sz="1700" dirty="0" smtClean="0"/>
              <a:t>scoringsmulighed</a:t>
            </a:r>
            <a:r>
              <a:rPr lang="da-DK" sz="1700" dirty="0"/>
              <a:t>, gør sig skyldig i en forseelse til udvisning. </a:t>
            </a:r>
          </a:p>
          <a:p>
            <a:r>
              <a:rPr lang="da-DK" sz="1700" dirty="0">
                <a:solidFill>
                  <a:srgbClr val="FF0000"/>
                </a:solidFill>
              </a:rPr>
              <a:t>Der tilføjes udvist spiller i Fodboldloven 2016/2017 side 54 på 12. tekstlinje. </a:t>
            </a:r>
          </a:p>
          <a:p>
            <a:r>
              <a:rPr lang="da-DK" sz="1700" dirty="0">
                <a:solidFill>
                  <a:srgbClr val="FF0000"/>
                </a:solidFill>
              </a:rPr>
              <a:t>Hvis bolden er i spil, og: </a:t>
            </a:r>
          </a:p>
          <a:p>
            <a:r>
              <a:rPr lang="da-DK" sz="1700" dirty="0">
                <a:solidFill>
                  <a:srgbClr val="FF0000"/>
                </a:solidFill>
              </a:rPr>
              <a:t> en spiller begår en forseelse uden for banen mod et medlem af </a:t>
            </a:r>
            <a:r>
              <a:rPr lang="da-DK" sz="1700" dirty="0" smtClean="0">
                <a:solidFill>
                  <a:srgbClr val="FF0000"/>
                </a:solidFill>
              </a:rPr>
              <a:t>dommerteamet </a:t>
            </a:r>
            <a:r>
              <a:rPr lang="da-DK" sz="1700" dirty="0">
                <a:solidFill>
                  <a:srgbClr val="FF0000"/>
                </a:solidFill>
              </a:rPr>
              <a:t>eller en modspiller, reserve, udskiftet spiller, udvist spiller eller official, </a:t>
            </a:r>
            <a:r>
              <a:rPr lang="da-DK" sz="1700" dirty="0" smtClean="0">
                <a:solidFill>
                  <a:srgbClr val="FF0000"/>
                </a:solidFill>
              </a:rPr>
              <a:t>eller </a:t>
            </a:r>
            <a:endParaRPr lang="da-DK" sz="1700" dirty="0">
              <a:solidFill>
                <a:srgbClr val="FF0000"/>
              </a:solidFill>
            </a:endParaRPr>
          </a:p>
          <a:p>
            <a:r>
              <a:rPr lang="da-DK" sz="1700" dirty="0">
                <a:solidFill>
                  <a:srgbClr val="FF0000"/>
                </a:solidFill>
              </a:rPr>
              <a:t> en reserve, udskiftet spiller, udvist spiller eller official begår en forseelse mod eller blander sig i forhold til en modspiller eller et medlem af dommerteamet uden for </a:t>
            </a:r>
            <a:r>
              <a:rPr lang="da-DK" sz="1700" dirty="0" smtClean="0">
                <a:solidFill>
                  <a:srgbClr val="FF0000"/>
                </a:solidFill>
              </a:rPr>
              <a:t>banen</a:t>
            </a:r>
            <a:r>
              <a:rPr lang="da-DK" sz="1700" dirty="0">
                <a:solidFill>
                  <a:srgbClr val="FF0000"/>
                </a:solidFill>
              </a:rPr>
              <a:t> </a:t>
            </a:r>
            <a:r>
              <a:rPr lang="da-DK" sz="1700" dirty="0" smtClean="0">
                <a:solidFill>
                  <a:srgbClr val="FF0000"/>
                </a:solidFill>
              </a:rPr>
              <a:t>genoptages </a:t>
            </a:r>
            <a:r>
              <a:rPr lang="da-DK" sz="1700" dirty="0">
                <a:solidFill>
                  <a:srgbClr val="FF0000"/>
                </a:solidFill>
              </a:rPr>
              <a:t>spillet med et frispark fra det punkt på grænselinjen, som er nærmest det sted, hvor forseelsen eller indblandingen skete. Der dømmes straffespark, hvis det er en forseelse, som skal straffes med direkte frispark, og punktet er i </a:t>
            </a:r>
            <a:r>
              <a:rPr lang="da-DK" sz="1700" dirty="0" smtClean="0">
                <a:solidFill>
                  <a:srgbClr val="FF0000"/>
                </a:solidFill>
              </a:rPr>
              <a:t>straffesparksfeltet </a:t>
            </a:r>
            <a:r>
              <a:rPr lang="da-DK" sz="1700" dirty="0">
                <a:solidFill>
                  <a:srgbClr val="FF0000"/>
                </a:solidFill>
              </a:rPr>
              <a:t>for den spiller, som har forset sig. </a:t>
            </a:r>
          </a:p>
        </p:txBody>
      </p:sp>
    </p:spTree>
    <p:extLst>
      <p:ext uri="{BB962C8B-B14F-4D97-AF65-F5344CB8AC3E}">
        <p14:creationId xmlns:p14="http://schemas.microsoft.com/office/powerpoint/2010/main" val="27467872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2585323"/>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smtClean="0">
                <a:solidFill>
                  <a:srgbClr val="FF0000"/>
                </a:solidFill>
              </a:rPr>
              <a:t>Hvis </a:t>
            </a:r>
            <a:r>
              <a:rPr lang="da-DK" dirty="0">
                <a:solidFill>
                  <a:srgbClr val="FF0000"/>
                </a:solidFill>
              </a:rPr>
              <a:t>en spiller på eller uden for banen kaster en genstand, herunder bolden, mod en modspiller, reserve, udskiftet spiller, udvist spiller, official, et medlem af dommer-teamet eller bolden, genoptages spillet med et direkte frispark fra det sted, hvor genstanden ramte eller ville have ramt personen eller bolden. Hvis dette punkt er uden for banen, tages frisparket på det nærmeste punkt på grænselinjen. Der dømmes straffespark, hvis punktet er i straffesparksfeltet for den spiller, som har forset sig. </a:t>
            </a:r>
          </a:p>
          <a:p>
            <a:endParaRPr lang="da-DK" dirty="0"/>
          </a:p>
        </p:txBody>
      </p:sp>
    </p:spTree>
    <p:extLst>
      <p:ext uri="{BB962C8B-B14F-4D97-AF65-F5344CB8AC3E}">
        <p14:creationId xmlns:p14="http://schemas.microsoft.com/office/powerpoint/2010/main" val="22396974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4524315"/>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smtClean="0"/>
              <a:t>Hvis </a:t>
            </a:r>
            <a:r>
              <a:rPr lang="da-DK" dirty="0"/>
              <a:t>en spiller på eller uden for banen kaster en genstand, herunder bolden, mod en modspiller, reserve, udskiftet spiller, udvist spiller, official, et medlem af dommer-teamet eller bolden, genoptages spillet med et direkte frispark fra det sted, hvor genstanden ramte eller ville have ramt personen eller bolden. Hvis dette punkt er uden for banen, tages frisparket på det nærmeste punkt på grænselinjen. Der dømmes straffespark, hvis punktet er i straffesparksfeltet for den spiller, som har forset sig. </a:t>
            </a:r>
          </a:p>
          <a:p>
            <a:endParaRPr lang="da-DK" dirty="0"/>
          </a:p>
          <a:p>
            <a:r>
              <a:rPr lang="da-DK" dirty="0">
                <a:solidFill>
                  <a:srgbClr val="FF0000"/>
                </a:solidFill>
              </a:rPr>
              <a:t>Hvis en reserve, udskiftet spiller, udvist spiller, en spiller, som midlertidigt har forladt banen, eller en official kaster eller sparker en genstand ind på banen, og denne får indflydelse på spillet, en modspiller eller et medlem af dommerteamet, genoptages spillet med et direkte frispark fra det sted, hvor genstanden fik indflydelse på spillet, ramte eller ville have ramt modspilleren, medlemmet af dommerteamet eller bolden. </a:t>
            </a:r>
          </a:p>
          <a:p>
            <a:r>
              <a:rPr lang="da-DK" dirty="0">
                <a:solidFill>
                  <a:srgbClr val="FF0000"/>
                </a:solidFill>
              </a:rPr>
              <a:t>I alle tilfælde tager dommeren passende disciplinær straf i anvendelse. </a:t>
            </a:r>
          </a:p>
          <a:p>
            <a:r>
              <a:rPr lang="da-DK" dirty="0" smtClean="0"/>
              <a:t> </a:t>
            </a:r>
            <a:endParaRPr lang="da-DK" dirty="0"/>
          </a:p>
        </p:txBody>
      </p:sp>
    </p:spTree>
    <p:extLst>
      <p:ext uri="{BB962C8B-B14F-4D97-AF65-F5344CB8AC3E}">
        <p14:creationId xmlns:p14="http://schemas.microsoft.com/office/powerpoint/2010/main" val="11580939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5355312"/>
          </a:xfrm>
          <a:prstGeom prst="rect">
            <a:avLst/>
          </a:prstGeom>
          <a:noFill/>
        </p:spPr>
        <p:txBody>
          <a:bodyPr wrap="square" rtlCol="0">
            <a:spAutoFit/>
          </a:bodyPr>
          <a:lstStyle/>
          <a:p>
            <a:pPr algn="ctr"/>
            <a:r>
              <a:rPr lang="da-DK" b="1" dirty="0"/>
              <a:t>§ 12 Utilladelig spillemåde og usportslig opførsel. </a:t>
            </a:r>
            <a:endParaRPr lang="da-DK" dirty="0"/>
          </a:p>
          <a:p>
            <a:r>
              <a:rPr lang="da-DK" dirty="0" smtClean="0"/>
              <a:t>Hvis </a:t>
            </a:r>
            <a:r>
              <a:rPr lang="da-DK" dirty="0"/>
              <a:t>en spiller på eller uden for banen kaster en genstand, herunder bolden, mod en modspiller, reserve, udskiftet spiller, udvist spiller, official, et medlem af dommer-teamet eller bolden, genoptages spillet med et direkte frispark fra det sted, hvor genstanden ramte eller ville have ramt personen eller bolden. Hvis dette punkt er uden for banen, tages frisparket på det nærmeste punkt på grænselinjen. Der dømmes straffespark, hvis punktet er i straffesparksfeltet for den spiller, som har forset sig. </a:t>
            </a:r>
          </a:p>
          <a:p>
            <a:endParaRPr lang="da-DK" dirty="0"/>
          </a:p>
          <a:p>
            <a:r>
              <a:rPr lang="da-DK" dirty="0"/>
              <a:t>Hvis en reserve, udskiftet spiller, udvist spiller, en spiller, som midlertidigt har forladt banen, eller en official kaster eller sparker en genstand ind på banen, og denne får indflydelse på spillet, en modspiller eller et medlem af dommerteamet, genoptages spillet med et direkte frispark fra det sted, hvor genstanden fik indflydelse på spillet, ramte eller ville have ramt modspilleren, medlemmet af dommerteamet eller bolden. </a:t>
            </a:r>
          </a:p>
          <a:p>
            <a:r>
              <a:rPr lang="da-DK" dirty="0"/>
              <a:t>I alle tilfælde tager dommeren passende disciplinær straf i anvendelse. </a:t>
            </a:r>
          </a:p>
          <a:p>
            <a:r>
              <a:rPr lang="da-DK" dirty="0">
                <a:solidFill>
                  <a:srgbClr val="FF0000"/>
                </a:solidFill>
              </a:rPr>
              <a:t> Hvis forseelsen er udført hensynsløst, skal advarer dommeren personen for usportslig opførsel. </a:t>
            </a:r>
          </a:p>
          <a:p>
            <a:r>
              <a:rPr lang="da-DK" dirty="0">
                <a:solidFill>
                  <a:srgbClr val="FF0000"/>
                </a:solidFill>
              </a:rPr>
              <a:t> Hvis forseelsen er udført med unødig stor kraft, udviser dommeren personen for voldsom adfærd. </a:t>
            </a:r>
          </a:p>
        </p:txBody>
      </p:sp>
    </p:spTree>
    <p:extLst>
      <p:ext uri="{BB962C8B-B14F-4D97-AF65-F5344CB8AC3E}">
        <p14:creationId xmlns:p14="http://schemas.microsoft.com/office/powerpoint/2010/main" val="15553096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04664"/>
            <a:ext cx="7992888" cy="2308324"/>
          </a:xfrm>
          <a:prstGeom prst="rect">
            <a:avLst/>
          </a:prstGeom>
          <a:noFill/>
        </p:spPr>
        <p:txBody>
          <a:bodyPr wrap="square" rtlCol="0">
            <a:spAutoFit/>
          </a:bodyPr>
          <a:lstStyle/>
          <a:p>
            <a:pPr algn="ctr"/>
            <a:r>
              <a:rPr lang="da-DK" b="1" dirty="0"/>
              <a:t>§ 13 Frispark. </a:t>
            </a:r>
            <a:endParaRPr lang="da-DK" dirty="0"/>
          </a:p>
          <a:p>
            <a:r>
              <a:rPr lang="da-DK" dirty="0">
                <a:solidFill>
                  <a:srgbClr val="FF0000"/>
                </a:solidFill>
              </a:rPr>
              <a:t>Hvis forsvarsspillerne tager et frispark i eget straffesparksfelt, og én eller flere mod-spillere endnu er i straffesparksfeltet, fordi de ikke havde tid til at forlade det, skal dommeren lade spillet fortsætte. Hvis en modspiller, som er i straffesparksfeltet, når sparket tages, eller løber ind i straffesparksfeltet, før bolden er i spil, rører eller </a:t>
            </a:r>
            <a:r>
              <a:rPr lang="da-DK" dirty="0" err="1">
                <a:solidFill>
                  <a:srgbClr val="FF0000"/>
                </a:solidFill>
              </a:rPr>
              <a:t>for-søger</a:t>
            </a:r>
            <a:r>
              <a:rPr lang="da-DK" dirty="0">
                <a:solidFill>
                  <a:srgbClr val="FF0000"/>
                </a:solidFill>
              </a:rPr>
              <a:t> at erobre bolden, før den har rørt en anden spiller, skal frisparket tages om. </a:t>
            </a:r>
          </a:p>
          <a:p>
            <a:endParaRPr lang="da-DK" dirty="0">
              <a:solidFill>
                <a:srgbClr val="FF0000"/>
              </a:solidFill>
            </a:endParaRPr>
          </a:p>
          <a:p>
            <a:endParaRPr lang="da-DK" dirty="0"/>
          </a:p>
        </p:txBody>
      </p:sp>
    </p:spTree>
    <p:extLst>
      <p:ext uri="{BB962C8B-B14F-4D97-AF65-F5344CB8AC3E}">
        <p14:creationId xmlns:p14="http://schemas.microsoft.com/office/powerpoint/2010/main" val="36535129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04664"/>
            <a:ext cx="7992888" cy="3970318"/>
          </a:xfrm>
          <a:prstGeom prst="rect">
            <a:avLst/>
          </a:prstGeom>
          <a:noFill/>
        </p:spPr>
        <p:txBody>
          <a:bodyPr wrap="square" rtlCol="0">
            <a:spAutoFit/>
          </a:bodyPr>
          <a:lstStyle/>
          <a:p>
            <a:pPr algn="ctr"/>
            <a:r>
              <a:rPr lang="da-DK" b="1" dirty="0"/>
              <a:t>§ 13 Frispark. </a:t>
            </a:r>
            <a:endParaRPr lang="da-DK" dirty="0"/>
          </a:p>
          <a:p>
            <a:r>
              <a:rPr lang="da-DK" dirty="0"/>
              <a:t>Hvis forsvarsspillerne tager et frispark i eget straffesparksfelt, og én eller flere mod-spillere endnu er i straffesparksfeltet, fordi de ikke havde tid til at forlade det, skal dommeren lade spillet fortsætte. Hvis en modspiller, som er i straffesparksfeltet, når sparket tages, eller løber ind i straffesparksfeltet, før bolden er i spil, rører eller </a:t>
            </a:r>
            <a:r>
              <a:rPr lang="da-DK" dirty="0" err="1"/>
              <a:t>for-søger</a:t>
            </a:r>
            <a:r>
              <a:rPr lang="da-DK" dirty="0"/>
              <a:t> at erobre bolden, før den har rørt en anden spiller, skal frisparket tages om. </a:t>
            </a:r>
          </a:p>
          <a:p>
            <a:endParaRPr lang="da-DK" dirty="0"/>
          </a:p>
          <a:p>
            <a:pPr algn="ctr"/>
            <a:r>
              <a:rPr lang="da-DK" b="1" dirty="0"/>
              <a:t>§ 14 Straffespark. </a:t>
            </a:r>
            <a:endParaRPr lang="da-DK" dirty="0"/>
          </a:p>
          <a:p>
            <a:r>
              <a:rPr lang="da-DK" dirty="0">
                <a:solidFill>
                  <a:srgbClr val="FF0000"/>
                </a:solidFill>
              </a:rPr>
              <a:t>Når tiden forlænges, betragtes straffesparket som afsluttet, når sparket er taget, og bolden holder op med at bevæge sig, går ud af spil, røres af en anden spiller end den forsvarende målmand (</a:t>
            </a:r>
            <a:r>
              <a:rPr lang="da-DK" dirty="0" err="1">
                <a:solidFill>
                  <a:srgbClr val="FF0000"/>
                </a:solidFill>
              </a:rPr>
              <a:t>incl</a:t>
            </a:r>
            <a:r>
              <a:rPr lang="da-DK" dirty="0">
                <a:solidFill>
                  <a:srgbClr val="FF0000"/>
                </a:solidFill>
              </a:rPr>
              <a:t>. sparkeren), eller dommeren standser spillet for en forseelse af sparkeren eller sparkerens hold. Hvis en forsvarende spiller (</a:t>
            </a:r>
            <a:r>
              <a:rPr lang="da-DK" dirty="0" err="1">
                <a:solidFill>
                  <a:srgbClr val="FF0000"/>
                </a:solidFill>
              </a:rPr>
              <a:t>incl</a:t>
            </a:r>
            <a:r>
              <a:rPr lang="da-DK" dirty="0">
                <a:solidFill>
                  <a:srgbClr val="FF0000"/>
                </a:solidFill>
              </a:rPr>
              <a:t>. </a:t>
            </a:r>
            <a:r>
              <a:rPr lang="da-DK" dirty="0" err="1">
                <a:solidFill>
                  <a:srgbClr val="FF0000"/>
                </a:solidFill>
              </a:rPr>
              <a:t>mål-manden</a:t>
            </a:r>
            <a:r>
              <a:rPr lang="da-DK" dirty="0">
                <a:solidFill>
                  <a:srgbClr val="FF0000"/>
                </a:solidFill>
              </a:rPr>
              <a:t>) begår en forseelse, og straffesparket ikke går i mål, tages det om</a:t>
            </a:r>
            <a:r>
              <a:rPr lang="da-DK" dirty="0"/>
              <a:t>. </a:t>
            </a:r>
          </a:p>
          <a:p>
            <a:endParaRPr lang="da-DK" dirty="0"/>
          </a:p>
        </p:txBody>
      </p:sp>
    </p:spTree>
    <p:extLst>
      <p:ext uri="{BB962C8B-B14F-4D97-AF65-F5344CB8AC3E}">
        <p14:creationId xmlns:p14="http://schemas.microsoft.com/office/powerpoint/2010/main" val="4084473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80728"/>
            <a:ext cx="8136904" cy="5760640"/>
          </a:xfrm>
        </p:spPr>
        <p:txBody>
          <a:bodyPr>
            <a:normAutofit fontScale="25000" lnSpcReduction="20000"/>
          </a:bodyPr>
          <a:lstStyle/>
          <a:p>
            <a:endParaRPr lang="da-DK" dirty="0"/>
          </a:p>
          <a:p>
            <a:pPr algn="l"/>
            <a:r>
              <a:rPr lang="da-DK" sz="5200" dirty="0" smtClean="0">
                <a:solidFill>
                  <a:schemeClr val="tx1"/>
                </a:solidFill>
              </a:rPr>
              <a:t>De </a:t>
            </a:r>
            <a:r>
              <a:rPr lang="da-DK" sz="5200" dirty="0">
                <a:solidFill>
                  <a:schemeClr val="tx1"/>
                </a:solidFill>
              </a:rPr>
              <a:t>10 minutter begynder, når den midlertidigt udviste spiller har forladt banen, og bolden er sat korrekt i spil. </a:t>
            </a:r>
          </a:p>
          <a:p>
            <a:pPr algn="l"/>
            <a:endParaRPr lang="da-DK" sz="5200" dirty="0">
              <a:solidFill>
                <a:schemeClr val="tx1"/>
              </a:solidFill>
            </a:endParaRPr>
          </a:p>
          <a:p>
            <a:pPr algn="l"/>
            <a:r>
              <a:rPr lang="da-DK" sz="5200" dirty="0">
                <a:solidFill>
                  <a:schemeClr val="tx1"/>
                </a:solidFill>
              </a:rPr>
              <a:t>Den tid, der efter dommerens skøn tillægges kampen, for eksempel på grund af: </a:t>
            </a:r>
          </a:p>
          <a:p>
            <a:pPr algn="l"/>
            <a:r>
              <a:rPr lang="da-DK" sz="5200" dirty="0">
                <a:solidFill>
                  <a:schemeClr val="tx1"/>
                </a:solidFill>
              </a:rPr>
              <a:t>o Udskiftninger, </a:t>
            </a:r>
          </a:p>
          <a:p>
            <a:pPr algn="l"/>
            <a:r>
              <a:rPr lang="da-DK" sz="5200" dirty="0">
                <a:solidFill>
                  <a:schemeClr val="tx1"/>
                </a:solidFill>
              </a:rPr>
              <a:t>o Vurdering af skader, </a:t>
            </a:r>
          </a:p>
          <a:p>
            <a:pPr algn="l"/>
            <a:r>
              <a:rPr lang="da-DK" sz="5200" dirty="0">
                <a:solidFill>
                  <a:schemeClr val="tx1"/>
                </a:solidFill>
              </a:rPr>
              <a:t>o Fjernelse af spillere fra banen, </a:t>
            </a:r>
          </a:p>
          <a:p>
            <a:pPr algn="l"/>
            <a:r>
              <a:rPr lang="da-DK" sz="5200" dirty="0">
                <a:solidFill>
                  <a:schemeClr val="tx1"/>
                </a:solidFill>
              </a:rPr>
              <a:t>o Forhaling af tiden, </a:t>
            </a:r>
          </a:p>
          <a:p>
            <a:pPr algn="l"/>
            <a:r>
              <a:rPr lang="da-DK" sz="5200" dirty="0">
                <a:solidFill>
                  <a:schemeClr val="tx1"/>
                </a:solidFill>
              </a:rPr>
              <a:t>o Anden årsag. </a:t>
            </a:r>
          </a:p>
          <a:p>
            <a:pPr algn="l"/>
            <a:endParaRPr lang="da-DK" sz="5200" dirty="0">
              <a:solidFill>
                <a:schemeClr val="tx1"/>
              </a:solidFill>
            </a:endParaRPr>
          </a:p>
          <a:p>
            <a:pPr algn="l"/>
            <a:r>
              <a:rPr lang="da-DK" sz="5200" dirty="0">
                <a:solidFill>
                  <a:schemeClr val="tx1"/>
                </a:solidFill>
              </a:rPr>
              <a:t>Tillægges også for den midlertidigt udviste spiller. </a:t>
            </a:r>
          </a:p>
          <a:p>
            <a:pPr algn="l"/>
            <a:r>
              <a:rPr lang="da-DK" sz="5200" dirty="0">
                <a:solidFill>
                  <a:schemeClr val="tx1"/>
                </a:solidFill>
              </a:rPr>
              <a:t>Såfremt dommeren har tillagt tid på den midlertidigt udviste spiller, skal den samme </a:t>
            </a:r>
          </a:p>
          <a:p>
            <a:pPr algn="l"/>
            <a:r>
              <a:rPr lang="da-DK" sz="5200" dirty="0">
                <a:solidFill>
                  <a:schemeClr val="tx1"/>
                </a:solidFill>
              </a:rPr>
              <a:t>tillægstid, som minimum, tillægges i slutningen af halvlegen, </a:t>
            </a:r>
          </a:p>
          <a:p>
            <a:pPr algn="l"/>
            <a:r>
              <a:rPr lang="da-DK" sz="5200" b="1" dirty="0">
                <a:solidFill>
                  <a:schemeClr val="tx1"/>
                </a:solidFill>
              </a:rPr>
              <a:t>Den tidsbegrænsede udviste spiller må kun komme ind, når de 10 minutter plus eventuelt tidstillæg er gået. Når udvisningsperioden udløber, kan </a:t>
            </a:r>
            <a:r>
              <a:rPr lang="da-DK" sz="5200" b="1" dirty="0" smtClean="0">
                <a:solidFill>
                  <a:schemeClr val="tx1"/>
                </a:solidFill>
              </a:rPr>
              <a:t>spilleren </a:t>
            </a:r>
            <a:r>
              <a:rPr lang="da-DK" sz="5200" b="1" dirty="0">
                <a:solidFill>
                  <a:schemeClr val="tx1"/>
                </a:solidFill>
              </a:rPr>
              <a:t>genindtræde, via midterlinjen, efter dommerens tilladelse - også hvis </a:t>
            </a:r>
            <a:r>
              <a:rPr lang="da-DK" sz="5200" b="1" dirty="0" smtClean="0">
                <a:solidFill>
                  <a:schemeClr val="tx1"/>
                </a:solidFill>
              </a:rPr>
              <a:t>spillet </a:t>
            </a:r>
            <a:r>
              <a:rPr lang="da-DK" sz="5200" b="1" dirty="0">
                <a:solidFill>
                  <a:schemeClr val="tx1"/>
                </a:solidFill>
              </a:rPr>
              <a:t>er i gang. </a:t>
            </a:r>
            <a:endParaRPr lang="da-DK" sz="5200" dirty="0">
              <a:solidFill>
                <a:schemeClr val="tx1"/>
              </a:solidFill>
            </a:endParaRPr>
          </a:p>
          <a:p>
            <a:pPr algn="l"/>
            <a:endParaRPr lang="da-DK" sz="5200" dirty="0">
              <a:solidFill>
                <a:schemeClr val="tx1"/>
              </a:solidFill>
            </a:endParaRPr>
          </a:p>
          <a:p>
            <a:pPr algn="l"/>
            <a:r>
              <a:rPr lang="da-DK" sz="5200" b="1" dirty="0">
                <a:solidFill>
                  <a:schemeClr val="tx1"/>
                </a:solidFill>
              </a:rPr>
              <a:t>En tidsbegrænset udvist spiller, som ikke har udstået sin midlertidige </a:t>
            </a:r>
            <a:r>
              <a:rPr lang="da-DK" sz="5200" b="1" dirty="0" smtClean="0">
                <a:solidFill>
                  <a:schemeClr val="tx1"/>
                </a:solidFill>
              </a:rPr>
              <a:t>udvisning </a:t>
            </a:r>
            <a:r>
              <a:rPr lang="da-DK" sz="5200" b="1" dirty="0">
                <a:solidFill>
                  <a:schemeClr val="tx1"/>
                </a:solidFill>
              </a:rPr>
              <a:t>kan deltage i en straffesparkskonkurrence. </a:t>
            </a:r>
            <a:endParaRPr lang="da-DK" sz="5200" dirty="0">
              <a:solidFill>
                <a:schemeClr val="tx1"/>
              </a:solidFill>
            </a:endParaRPr>
          </a:p>
          <a:p>
            <a:pPr algn="l"/>
            <a:endParaRPr lang="da-DK" sz="5200" dirty="0">
              <a:solidFill>
                <a:schemeClr val="tx1"/>
              </a:solidFill>
            </a:endParaRPr>
          </a:p>
          <a:p>
            <a:pPr algn="l"/>
            <a:r>
              <a:rPr lang="da-DK" sz="5200" b="1" dirty="0">
                <a:solidFill>
                  <a:schemeClr val="tx1"/>
                </a:solidFill>
              </a:rPr>
              <a:t>En spiller, som får sin anden tidsbegrænsede udvisning (efter udløbet af den første) kan erstattes af en anden spiller efter udløbet af den anden periode. Spilleren som har modtaget sin anden tidsbegrænsede udvisning kan ikke længere deltage i spillet og er udvist. </a:t>
            </a:r>
            <a:endParaRPr lang="da-DK" sz="5200" dirty="0">
              <a:solidFill>
                <a:schemeClr val="tx1"/>
              </a:solidFill>
            </a:endParaRPr>
          </a:p>
          <a:p>
            <a:pPr algn="l"/>
            <a:endParaRPr lang="da-DK" sz="5200" dirty="0">
              <a:solidFill>
                <a:schemeClr val="tx1"/>
              </a:solidFill>
            </a:endParaRPr>
          </a:p>
          <a:p>
            <a:pPr algn="l"/>
            <a:r>
              <a:rPr lang="da-DK" sz="5200" dirty="0">
                <a:solidFill>
                  <a:srgbClr val="FF0000"/>
                </a:solidFill>
              </a:rPr>
              <a:t>Tildeles en spiller/målmand en advarsel under straffesparkskonkurrencen, skal den pågældende ikke midlertidigt udvises. Tildeles en spiller/målmand sin anden </a:t>
            </a:r>
            <a:r>
              <a:rPr lang="da-DK" sz="5200" dirty="0" smtClean="0">
                <a:solidFill>
                  <a:srgbClr val="FF0000"/>
                </a:solidFill>
              </a:rPr>
              <a:t>advarsel </a:t>
            </a:r>
            <a:r>
              <a:rPr lang="da-DK" sz="5200" dirty="0">
                <a:solidFill>
                  <a:srgbClr val="FF0000"/>
                </a:solidFill>
              </a:rPr>
              <a:t>i straffesparkskonkurrencen skal den pågældende udvises, og det andet hold skal reducere med én. </a:t>
            </a:r>
          </a:p>
          <a:p>
            <a:pPr algn="l"/>
            <a:endParaRPr lang="da-DK" sz="5200" dirty="0">
              <a:solidFill>
                <a:schemeClr val="tx1"/>
              </a:solidFill>
            </a:endParaRPr>
          </a:p>
        </p:txBody>
      </p:sp>
    </p:spTree>
    <p:extLst>
      <p:ext uri="{BB962C8B-B14F-4D97-AF65-F5344CB8AC3E}">
        <p14:creationId xmlns:p14="http://schemas.microsoft.com/office/powerpoint/2010/main" val="20874137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04664"/>
            <a:ext cx="7992888" cy="5078313"/>
          </a:xfrm>
          <a:prstGeom prst="rect">
            <a:avLst/>
          </a:prstGeom>
          <a:noFill/>
        </p:spPr>
        <p:txBody>
          <a:bodyPr wrap="square" rtlCol="0">
            <a:spAutoFit/>
          </a:bodyPr>
          <a:lstStyle/>
          <a:p>
            <a:pPr algn="ctr"/>
            <a:r>
              <a:rPr lang="da-DK" b="1" dirty="0"/>
              <a:t>§ 13 Frispark. </a:t>
            </a:r>
            <a:endParaRPr lang="da-DK" dirty="0"/>
          </a:p>
          <a:p>
            <a:r>
              <a:rPr lang="da-DK" dirty="0"/>
              <a:t>Hvis forsvarsspillerne tager et frispark i eget straffesparksfelt, og én eller flere mod-spillere endnu er i straffesparksfeltet, fordi de ikke havde tid til at forlade det, skal dommeren lade spillet fortsætte. Hvis en modspiller, som er i straffesparksfeltet, når sparket tages, eller løber ind i straffesparksfeltet, før bolden er i spil, rører eller </a:t>
            </a:r>
            <a:r>
              <a:rPr lang="da-DK" dirty="0" err="1"/>
              <a:t>for-søger</a:t>
            </a:r>
            <a:r>
              <a:rPr lang="da-DK" dirty="0"/>
              <a:t> at erobre bolden, før den har rørt en anden spiller, skal frisparket tages om. </a:t>
            </a:r>
          </a:p>
          <a:p>
            <a:endParaRPr lang="da-DK" dirty="0"/>
          </a:p>
          <a:p>
            <a:pPr algn="ctr"/>
            <a:r>
              <a:rPr lang="da-DK" b="1" dirty="0"/>
              <a:t>§ 14 Straffespark. </a:t>
            </a:r>
            <a:endParaRPr lang="da-DK" dirty="0"/>
          </a:p>
          <a:p>
            <a:r>
              <a:rPr lang="da-DK" dirty="0"/>
              <a:t>Når tiden forlænges, betragtes straffesparket som afsluttet, når sparket er taget, og bolden holder op med at bevæge sig, går ud af spil, røres af en anden spiller end den forsvarende målmand (</a:t>
            </a:r>
            <a:r>
              <a:rPr lang="da-DK" dirty="0" err="1"/>
              <a:t>incl</a:t>
            </a:r>
            <a:r>
              <a:rPr lang="da-DK" dirty="0"/>
              <a:t>. sparkeren), eller dommeren standser spillet for en forseelse af sparkeren eller sparkerens hold. Hvis en forsvarende spiller (</a:t>
            </a:r>
            <a:r>
              <a:rPr lang="da-DK" dirty="0" err="1"/>
              <a:t>incl</a:t>
            </a:r>
            <a:r>
              <a:rPr lang="da-DK" dirty="0"/>
              <a:t>. </a:t>
            </a:r>
            <a:r>
              <a:rPr lang="da-DK" dirty="0" err="1"/>
              <a:t>mål-manden</a:t>
            </a:r>
            <a:r>
              <a:rPr lang="da-DK" dirty="0"/>
              <a:t>) begår en forseelse, og straffesparket ikke går i mål, tages det om. </a:t>
            </a:r>
          </a:p>
          <a:p>
            <a:r>
              <a:rPr lang="da-DK" dirty="0">
                <a:solidFill>
                  <a:srgbClr val="FF0000"/>
                </a:solidFill>
              </a:rPr>
              <a:t>Forseelser af både målmanden og sparkeren (se § 10). </a:t>
            </a:r>
          </a:p>
          <a:p>
            <a:r>
              <a:rPr lang="da-DK" dirty="0">
                <a:solidFill>
                  <a:srgbClr val="FF0000"/>
                </a:solidFill>
              </a:rPr>
              <a:t> Hvis både målmanden og sparkeren begår samtidige forseelser: </a:t>
            </a:r>
          </a:p>
          <a:p>
            <a:r>
              <a:rPr lang="da-DK" dirty="0">
                <a:solidFill>
                  <a:srgbClr val="FF0000"/>
                </a:solidFill>
              </a:rPr>
              <a:t>o hvis bolden ikke er gået i mål, tages sparket om, og begge spillere advares. </a:t>
            </a:r>
          </a:p>
          <a:p>
            <a:r>
              <a:rPr lang="da-DK" dirty="0">
                <a:solidFill>
                  <a:srgbClr val="FF0000"/>
                </a:solidFill>
              </a:rPr>
              <a:t>o hvis bolden er gået i mål, annulleres scoringen, sparket noteres som brændt, og sparkeren advares. </a:t>
            </a:r>
          </a:p>
        </p:txBody>
      </p:sp>
    </p:spTree>
    <p:extLst>
      <p:ext uri="{BB962C8B-B14F-4D97-AF65-F5344CB8AC3E}">
        <p14:creationId xmlns:p14="http://schemas.microsoft.com/office/powerpoint/2010/main" val="8786000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11560" y="404664"/>
            <a:ext cx="7992888" cy="6740307"/>
          </a:xfrm>
          <a:prstGeom prst="rect">
            <a:avLst/>
          </a:prstGeom>
          <a:noFill/>
        </p:spPr>
        <p:txBody>
          <a:bodyPr wrap="square" rtlCol="0">
            <a:spAutoFit/>
          </a:bodyPr>
          <a:lstStyle/>
          <a:p>
            <a:pPr algn="ctr"/>
            <a:r>
              <a:rPr lang="da-DK" b="1" dirty="0"/>
              <a:t>§ 13 Frispark. </a:t>
            </a:r>
            <a:endParaRPr lang="da-DK" dirty="0"/>
          </a:p>
          <a:p>
            <a:r>
              <a:rPr lang="da-DK" dirty="0"/>
              <a:t>Hvis forsvarsspillerne tager et frispark i eget straffesparksfelt, og én eller flere mod-spillere endnu er i straffesparksfeltet, fordi de ikke havde tid til at forlade det, skal dommeren lade spillet fortsætte. Hvis en modspiller, som er i straffesparksfeltet, når sparket tages, eller løber ind i straffesparksfeltet, før bolden er i spil, rører eller </a:t>
            </a:r>
            <a:r>
              <a:rPr lang="da-DK" dirty="0" err="1"/>
              <a:t>for-søger</a:t>
            </a:r>
            <a:r>
              <a:rPr lang="da-DK" dirty="0"/>
              <a:t> at erobre bolden, før den har rørt en anden spiller, skal frisparket tages om. </a:t>
            </a:r>
          </a:p>
          <a:p>
            <a:endParaRPr lang="da-DK" dirty="0"/>
          </a:p>
          <a:p>
            <a:pPr algn="ctr"/>
            <a:r>
              <a:rPr lang="da-DK" b="1" dirty="0"/>
              <a:t>§ 14 Straffespark. </a:t>
            </a:r>
            <a:endParaRPr lang="da-DK" dirty="0"/>
          </a:p>
          <a:p>
            <a:r>
              <a:rPr lang="da-DK" dirty="0"/>
              <a:t>Når tiden forlænges, betragtes straffesparket som afsluttet, når sparket er taget, og bolden holder op med at bevæge sig, går ud af spil, røres af en anden spiller end den forsvarende målmand (</a:t>
            </a:r>
            <a:r>
              <a:rPr lang="da-DK" dirty="0" err="1"/>
              <a:t>incl</a:t>
            </a:r>
            <a:r>
              <a:rPr lang="da-DK" dirty="0"/>
              <a:t>. sparkeren), eller dommeren standser spillet for en forseelse af sparkeren eller sparkerens hold. Hvis en forsvarende spiller (</a:t>
            </a:r>
            <a:r>
              <a:rPr lang="da-DK" dirty="0" err="1"/>
              <a:t>incl</a:t>
            </a:r>
            <a:r>
              <a:rPr lang="da-DK" dirty="0"/>
              <a:t>. </a:t>
            </a:r>
            <a:r>
              <a:rPr lang="da-DK" dirty="0" err="1"/>
              <a:t>mål-manden</a:t>
            </a:r>
            <a:r>
              <a:rPr lang="da-DK" dirty="0"/>
              <a:t>) begår en forseelse, og straffesparket ikke går i mål, tages det om. </a:t>
            </a:r>
          </a:p>
          <a:p>
            <a:r>
              <a:rPr lang="da-DK" dirty="0"/>
              <a:t>Forseelser af både målmanden og sparkeren (se § 10). </a:t>
            </a:r>
          </a:p>
          <a:p>
            <a:r>
              <a:rPr lang="da-DK" dirty="0"/>
              <a:t> Hvis både målmanden og sparkeren begår samtidige forseelser: </a:t>
            </a:r>
          </a:p>
          <a:p>
            <a:r>
              <a:rPr lang="da-DK" dirty="0"/>
              <a:t>o hvis bolden ikke er gået i mål, tages sparket om, og begge spillere advares. </a:t>
            </a:r>
          </a:p>
          <a:p>
            <a:r>
              <a:rPr lang="da-DK" dirty="0"/>
              <a:t>o hvis bolden er gået i mål, annulleres scoringen, sparket noteres som brændt, og sparkeren advares. </a:t>
            </a:r>
          </a:p>
          <a:p>
            <a:r>
              <a:rPr lang="da-DK" dirty="0">
                <a:solidFill>
                  <a:srgbClr val="FF0000"/>
                </a:solidFill>
              </a:rPr>
              <a:t>Der tilføjes under ”Bolden på vej mod målet, bliver rørt af noget uvedkommende”. ,medmindre bolden er på vej i mål, og indblandingen ikke forhindrer målmanden </a:t>
            </a:r>
            <a:r>
              <a:rPr lang="da-DK" dirty="0" err="1">
                <a:solidFill>
                  <a:srgbClr val="FF0000"/>
                </a:solidFill>
              </a:rPr>
              <a:t>el-ler</a:t>
            </a:r>
            <a:r>
              <a:rPr lang="da-DK" dirty="0">
                <a:solidFill>
                  <a:srgbClr val="FF0000"/>
                </a:solidFill>
              </a:rPr>
              <a:t> en forsvarende spiller i at spille bolden. I så fald dømmes mål, hvis bolden </a:t>
            </a:r>
            <a:r>
              <a:rPr lang="da-DK" dirty="0" err="1">
                <a:solidFill>
                  <a:srgbClr val="FF0000"/>
                </a:solidFill>
              </a:rPr>
              <a:t>efter-følgende</a:t>
            </a:r>
            <a:r>
              <a:rPr lang="da-DK" dirty="0">
                <a:solidFill>
                  <a:srgbClr val="FF0000"/>
                </a:solidFill>
              </a:rPr>
              <a:t> går i mål (selv hvis bolden blev rørt), medmindre bolden går i </a:t>
            </a:r>
            <a:r>
              <a:rPr lang="da-DK" dirty="0" err="1">
                <a:solidFill>
                  <a:srgbClr val="FF0000"/>
                </a:solidFill>
              </a:rPr>
              <a:t>modspiller-nes</a:t>
            </a:r>
            <a:r>
              <a:rPr lang="da-DK" dirty="0">
                <a:solidFill>
                  <a:srgbClr val="FF0000"/>
                </a:solidFill>
              </a:rPr>
              <a:t> mål. </a:t>
            </a:r>
          </a:p>
          <a:p>
            <a:endParaRPr lang="da-DK" dirty="0"/>
          </a:p>
        </p:txBody>
      </p:sp>
    </p:spTree>
    <p:extLst>
      <p:ext uri="{BB962C8B-B14F-4D97-AF65-F5344CB8AC3E}">
        <p14:creationId xmlns:p14="http://schemas.microsoft.com/office/powerpoint/2010/main" val="42914913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539552" y="476672"/>
            <a:ext cx="8208912" cy="1754326"/>
          </a:xfrm>
          <a:prstGeom prst="rect">
            <a:avLst/>
          </a:prstGeom>
          <a:noFill/>
        </p:spPr>
        <p:txBody>
          <a:bodyPr wrap="square" rtlCol="0">
            <a:spAutoFit/>
          </a:bodyPr>
          <a:lstStyle/>
          <a:p>
            <a:pPr algn="ctr"/>
            <a:r>
              <a:rPr lang="da-DK" b="1" dirty="0"/>
              <a:t>§ 16 Målspark. </a:t>
            </a:r>
            <a:endParaRPr lang="da-DK" b="1" dirty="0" smtClean="0"/>
          </a:p>
          <a:p>
            <a:pPr algn="ctr"/>
            <a:endParaRPr lang="da-DK" dirty="0"/>
          </a:p>
          <a:p>
            <a:r>
              <a:rPr lang="da-DK" dirty="0">
                <a:solidFill>
                  <a:srgbClr val="FF0000"/>
                </a:solidFill>
              </a:rPr>
              <a:t>Hvis en modspiller, som er i straffesparksfeltet, da målsparket tages, eller løber ind i straffesparksfeltet, før bolden er i spil, rører eller forsøger at erobre bolden, før den er rørt af en anden spiller, tages målsparket om. </a:t>
            </a:r>
          </a:p>
          <a:p>
            <a:endParaRPr lang="da-DK" dirty="0"/>
          </a:p>
        </p:txBody>
      </p:sp>
    </p:spTree>
    <p:extLst>
      <p:ext uri="{BB962C8B-B14F-4D97-AF65-F5344CB8AC3E}">
        <p14:creationId xmlns:p14="http://schemas.microsoft.com/office/powerpoint/2010/main" val="11703882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1046440"/>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solidFill>
                  <a:srgbClr val="FF0000"/>
                </a:solidFill>
              </a:rPr>
              <a:t>Målmandsskift </a:t>
            </a:r>
            <a:r>
              <a:rPr lang="da-DK" dirty="0">
                <a:solidFill>
                  <a:srgbClr val="FF0000"/>
                </a:solidFill>
              </a:rPr>
              <a:t>i pausen uden besked til dommeren - indberetning, ikke advarsel. </a:t>
            </a:r>
            <a:endParaRPr lang="da-DK" sz="400" dirty="0" smtClean="0">
              <a:solidFill>
                <a:srgbClr val="FF0000"/>
              </a:solidFill>
            </a:endParaRPr>
          </a:p>
          <a:p>
            <a:r>
              <a:rPr lang="da-DK" sz="400" dirty="0">
                <a:solidFill>
                  <a:srgbClr val="FF0000"/>
                </a:solidFill>
              </a:rPr>
              <a:t>-</a:t>
            </a:r>
            <a:endParaRPr lang="da-DK" dirty="0">
              <a:solidFill>
                <a:srgbClr val="FF0000"/>
              </a:solidFill>
            </a:endParaRPr>
          </a:p>
          <a:p>
            <a:endParaRPr lang="da-DK" dirty="0"/>
          </a:p>
        </p:txBody>
      </p:sp>
    </p:spTree>
    <p:extLst>
      <p:ext uri="{BB962C8B-B14F-4D97-AF65-F5344CB8AC3E}">
        <p14:creationId xmlns:p14="http://schemas.microsoft.com/office/powerpoint/2010/main" val="23952128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1107996"/>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solidFill>
                  <a:srgbClr val="FF0000"/>
                </a:solidFill>
              </a:rPr>
              <a:t>Udskiftning i pausen uden besked til dommeren - indberetning, ikke advarsel. </a:t>
            </a:r>
            <a:endParaRPr lang="da-DK" dirty="0" smtClean="0">
              <a:solidFill>
                <a:srgbClr val="FF0000"/>
              </a:solidFill>
            </a:endParaRPr>
          </a:p>
          <a:p>
            <a:r>
              <a:rPr lang="da-DK" sz="400" dirty="0" smtClean="0"/>
              <a:t>-</a:t>
            </a:r>
            <a:endParaRPr lang="da-DK" dirty="0"/>
          </a:p>
        </p:txBody>
      </p:sp>
    </p:spTree>
    <p:extLst>
      <p:ext uri="{BB962C8B-B14F-4D97-AF65-F5344CB8AC3E}">
        <p14:creationId xmlns:p14="http://schemas.microsoft.com/office/powerpoint/2010/main" val="81300306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1446550"/>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solidFill>
                  <a:srgbClr val="FF0000"/>
                </a:solidFill>
              </a:rPr>
              <a:t>Spiller, som genindtræder uden dommerens tilladelse og får indflydelse - direkte </a:t>
            </a:r>
            <a:r>
              <a:rPr lang="da-DK" dirty="0" smtClean="0">
                <a:solidFill>
                  <a:srgbClr val="FF0000"/>
                </a:solidFill>
              </a:rPr>
              <a:t>frispark</a:t>
            </a:r>
            <a:r>
              <a:rPr lang="da-DK" dirty="0">
                <a:solidFill>
                  <a:srgbClr val="FF0000"/>
                </a:solidFill>
              </a:rPr>
              <a:t>. </a:t>
            </a:r>
          </a:p>
          <a:p>
            <a:endParaRPr lang="da-DK" sz="400" dirty="0" smtClean="0"/>
          </a:p>
        </p:txBody>
      </p:sp>
    </p:spTree>
    <p:extLst>
      <p:ext uri="{BB962C8B-B14F-4D97-AF65-F5344CB8AC3E}">
        <p14:creationId xmlns:p14="http://schemas.microsoft.com/office/powerpoint/2010/main" val="36065952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2062103"/>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solidFill>
                  <a:srgbClr val="FF0000"/>
                </a:solidFill>
              </a:rPr>
              <a:t>Hold</a:t>
            </a:r>
            <a:r>
              <a:rPr lang="da-DK" dirty="0">
                <a:solidFill>
                  <a:srgbClr val="FF0000"/>
                </a:solidFill>
              </a:rPr>
              <a:t>, som scorer med ekstra person på banen - direkte frispark. </a:t>
            </a:r>
          </a:p>
          <a:p>
            <a:endParaRPr lang="da-DK" sz="400" dirty="0" smtClean="0">
              <a:solidFill>
                <a:srgbClr val="FF0000"/>
              </a:solidFill>
            </a:endParaRPr>
          </a:p>
          <a:p>
            <a:endParaRPr lang="da-DK" dirty="0">
              <a:solidFill>
                <a:srgbClr val="FF0000"/>
              </a:solidFill>
            </a:endParaRPr>
          </a:p>
        </p:txBody>
      </p:sp>
    </p:spTree>
    <p:extLst>
      <p:ext uri="{BB962C8B-B14F-4D97-AF65-F5344CB8AC3E}">
        <p14:creationId xmlns:p14="http://schemas.microsoft.com/office/powerpoint/2010/main" val="79285526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2123658"/>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solidFill>
                  <a:srgbClr val="FF0000"/>
                </a:solidFill>
              </a:rPr>
              <a:t>Dommerens </a:t>
            </a:r>
            <a:r>
              <a:rPr lang="da-DK" dirty="0">
                <a:solidFill>
                  <a:srgbClr val="FF0000"/>
                </a:solidFill>
              </a:rPr>
              <a:t>afgørelser skal altid respekteres (har aldrig stået der før…  ). </a:t>
            </a:r>
          </a:p>
          <a:p>
            <a:endParaRPr lang="da-DK" sz="400" dirty="0" smtClean="0"/>
          </a:p>
        </p:txBody>
      </p:sp>
    </p:spTree>
    <p:extLst>
      <p:ext uri="{BB962C8B-B14F-4D97-AF65-F5344CB8AC3E}">
        <p14:creationId xmlns:p14="http://schemas.microsoft.com/office/powerpoint/2010/main" val="24598277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2462213"/>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solidFill>
                  <a:srgbClr val="FF0000"/>
                </a:solidFill>
              </a:rPr>
              <a:t>Tidsbegrænsede </a:t>
            </a:r>
            <a:r>
              <a:rPr lang="da-DK" dirty="0">
                <a:solidFill>
                  <a:srgbClr val="FF0000"/>
                </a:solidFill>
              </a:rPr>
              <a:t>udvisninger bliver tilladt i visse kampe - se separat dokument. </a:t>
            </a:r>
          </a:p>
          <a:p>
            <a:endParaRPr lang="da-DK" sz="400" dirty="0" smtClean="0"/>
          </a:p>
        </p:txBody>
      </p:sp>
    </p:spTree>
    <p:extLst>
      <p:ext uri="{BB962C8B-B14F-4D97-AF65-F5344CB8AC3E}">
        <p14:creationId xmlns:p14="http://schemas.microsoft.com/office/powerpoint/2010/main" val="209001771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3077766"/>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solidFill>
                  <a:srgbClr val="FF0000"/>
                </a:solidFill>
              </a:rPr>
              <a:t>En </a:t>
            </a:r>
            <a:r>
              <a:rPr lang="da-DK" dirty="0">
                <a:solidFill>
                  <a:srgbClr val="FF0000"/>
                </a:solidFill>
              </a:rPr>
              <a:t>bortvist læge må stadig fungere, hvis der ikke er anden medicinsk bistand til </a:t>
            </a:r>
            <a:r>
              <a:rPr lang="da-DK" dirty="0" smtClean="0">
                <a:solidFill>
                  <a:srgbClr val="FF0000"/>
                </a:solidFill>
              </a:rPr>
              <a:t>rådighed</a:t>
            </a:r>
            <a:r>
              <a:rPr lang="da-DK" dirty="0">
                <a:solidFill>
                  <a:srgbClr val="FF0000"/>
                </a:solidFill>
              </a:rPr>
              <a:t>. </a:t>
            </a:r>
          </a:p>
          <a:p>
            <a:endParaRPr lang="da-DK" sz="400" dirty="0" smtClean="0"/>
          </a:p>
          <a:p>
            <a:endParaRPr lang="da-DK" dirty="0"/>
          </a:p>
        </p:txBody>
      </p:sp>
    </p:spTree>
    <p:extLst>
      <p:ext uri="{BB962C8B-B14F-4D97-AF65-F5344CB8AC3E}">
        <p14:creationId xmlns:p14="http://schemas.microsoft.com/office/powerpoint/2010/main" val="3252061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rgbClr val="FF0000"/>
                </a:solidFill>
              </a:rPr>
              <a:t>Såfremt </a:t>
            </a:r>
            <a:r>
              <a:rPr lang="da-DK" sz="1300" dirty="0">
                <a:solidFill>
                  <a:srgbClr val="FF0000"/>
                </a:solidFill>
              </a:rPr>
              <a:t>en målmand bliver skadet under en straffesparkskonkurrence kan han </a:t>
            </a:r>
            <a:r>
              <a:rPr lang="da-DK" sz="1300" dirty="0" smtClean="0">
                <a:solidFill>
                  <a:srgbClr val="FF0000"/>
                </a:solidFill>
              </a:rPr>
              <a:t>erstattes </a:t>
            </a:r>
            <a:r>
              <a:rPr lang="da-DK" sz="1300" dirty="0">
                <a:solidFill>
                  <a:srgbClr val="FF0000"/>
                </a:solidFill>
              </a:rPr>
              <a:t>med en af de navngivne reserver. Også selv om reserven tidligere har været </a:t>
            </a:r>
            <a:r>
              <a:rPr lang="da-DK" sz="1300" dirty="0" smtClean="0">
                <a:solidFill>
                  <a:srgbClr val="FF0000"/>
                </a:solidFill>
              </a:rPr>
              <a:t> på </a:t>
            </a:r>
            <a:r>
              <a:rPr lang="da-DK" sz="1300" dirty="0">
                <a:solidFill>
                  <a:srgbClr val="FF0000"/>
                </a:solidFill>
              </a:rPr>
              <a:t>banen. Den skadede målmand må ikke længere deltage i straffesparkskonkur-rencen </a:t>
            </a:r>
          </a:p>
          <a:p>
            <a:pPr algn="l"/>
            <a:endParaRPr lang="da-DK" sz="1300" dirty="0">
              <a:solidFill>
                <a:schemeClr val="tx1"/>
              </a:solidFill>
            </a:endParaRPr>
          </a:p>
          <a:p>
            <a:pPr algn="l"/>
            <a:endParaRPr lang="da-DK" sz="1300" dirty="0">
              <a:solidFill>
                <a:schemeClr val="tx1"/>
              </a:solidFill>
            </a:endParaRPr>
          </a:p>
        </p:txBody>
      </p:sp>
    </p:spTree>
    <p:extLst>
      <p:ext uri="{BB962C8B-B14F-4D97-AF65-F5344CB8AC3E}">
        <p14:creationId xmlns:p14="http://schemas.microsoft.com/office/powerpoint/2010/main" val="58413208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3139321"/>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t>En </a:t>
            </a:r>
            <a:r>
              <a:rPr lang="da-DK" dirty="0"/>
              <a:t>bortvist læge må stadig fungere, hvis der ikke er anden medicinsk bistand til </a:t>
            </a:r>
            <a:r>
              <a:rPr lang="da-DK" dirty="0" smtClean="0"/>
              <a:t>rådighed</a:t>
            </a:r>
            <a:r>
              <a:rPr lang="da-DK" dirty="0"/>
              <a:t>. </a:t>
            </a:r>
          </a:p>
          <a:p>
            <a:endParaRPr lang="da-DK" sz="400" dirty="0" smtClean="0"/>
          </a:p>
          <a:p>
            <a:r>
              <a:rPr lang="da-DK" dirty="0" smtClean="0">
                <a:solidFill>
                  <a:srgbClr val="FF0000"/>
                </a:solidFill>
              </a:rPr>
              <a:t>Begyndelsesspark</a:t>
            </a:r>
            <a:r>
              <a:rPr lang="da-DK" dirty="0">
                <a:solidFill>
                  <a:srgbClr val="FF0000"/>
                </a:solidFill>
              </a:rPr>
              <a:t>: Sparkeren må stå på modspillernes banehalvdel. </a:t>
            </a:r>
          </a:p>
          <a:p>
            <a:endParaRPr lang="da-DK" sz="400" dirty="0" smtClean="0"/>
          </a:p>
        </p:txBody>
      </p:sp>
    </p:spTree>
    <p:extLst>
      <p:ext uri="{BB962C8B-B14F-4D97-AF65-F5344CB8AC3E}">
        <p14:creationId xmlns:p14="http://schemas.microsoft.com/office/powerpoint/2010/main" val="263854029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3754874"/>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t>En </a:t>
            </a:r>
            <a:r>
              <a:rPr lang="da-DK" dirty="0"/>
              <a:t>bortvist læge må stadig fungere, hvis der ikke er anden medicinsk bistand til </a:t>
            </a:r>
            <a:r>
              <a:rPr lang="da-DK" dirty="0" smtClean="0"/>
              <a:t>rådighed</a:t>
            </a:r>
            <a:r>
              <a:rPr lang="da-DK" dirty="0"/>
              <a:t>. </a:t>
            </a:r>
          </a:p>
          <a:p>
            <a:endParaRPr lang="da-DK" sz="400" dirty="0" smtClean="0"/>
          </a:p>
          <a:p>
            <a:r>
              <a:rPr lang="da-DK" dirty="0" smtClean="0"/>
              <a:t>Begyndelsesspark</a:t>
            </a:r>
            <a:r>
              <a:rPr lang="da-DK" dirty="0"/>
              <a:t>: Sparkeren må stå på modspillernes banehalvdel. </a:t>
            </a:r>
          </a:p>
          <a:p>
            <a:endParaRPr lang="da-DK" sz="400" dirty="0" smtClean="0"/>
          </a:p>
          <a:p>
            <a:r>
              <a:rPr lang="da-DK" dirty="0" smtClean="0">
                <a:solidFill>
                  <a:srgbClr val="FF0000"/>
                </a:solidFill>
              </a:rPr>
              <a:t>'Bremse </a:t>
            </a:r>
            <a:r>
              <a:rPr lang="da-DK" dirty="0">
                <a:solidFill>
                  <a:srgbClr val="FF0000"/>
                </a:solidFill>
              </a:rPr>
              <a:t>et lovende angreb' i straffesparksfeltet giver ikke længere advarsel, hvis det indebærer et forsøg på at spille bolden. </a:t>
            </a:r>
          </a:p>
          <a:p>
            <a:endParaRPr lang="da-DK" sz="400" dirty="0" smtClean="0"/>
          </a:p>
        </p:txBody>
      </p:sp>
    </p:spTree>
    <p:extLst>
      <p:ext uri="{BB962C8B-B14F-4D97-AF65-F5344CB8AC3E}">
        <p14:creationId xmlns:p14="http://schemas.microsoft.com/office/powerpoint/2010/main" val="15473953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4370427"/>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t>En </a:t>
            </a:r>
            <a:r>
              <a:rPr lang="da-DK" dirty="0"/>
              <a:t>bortvist læge må stadig fungere, hvis der ikke er anden medicinsk bistand til </a:t>
            </a:r>
            <a:r>
              <a:rPr lang="da-DK" dirty="0" smtClean="0"/>
              <a:t>rådighed</a:t>
            </a:r>
            <a:r>
              <a:rPr lang="da-DK" dirty="0"/>
              <a:t>. </a:t>
            </a:r>
          </a:p>
          <a:p>
            <a:endParaRPr lang="da-DK" sz="400" dirty="0" smtClean="0"/>
          </a:p>
          <a:p>
            <a:r>
              <a:rPr lang="da-DK" dirty="0" smtClean="0"/>
              <a:t>Begyndelsesspark</a:t>
            </a:r>
            <a:r>
              <a:rPr lang="da-DK" dirty="0"/>
              <a:t>: Sparkeren må stå på modspillernes banehalvdel. </a:t>
            </a:r>
          </a:p>
          <a:p>
            <a:endParaRPr lang="da-DK" sz="400" dirty="0" smtClean="0"/>
          </a:p>
          <a:p>
            <a:r>
              <a:rPr lang="da-DK" dirty="0" smtClean="0"/>
              <a:t>'Bremse </a:t>
            </a:r>
            <a:r>
              <a:rPr lang="da-DK" dirty="0"/>
              <a:t>et lovende angreb' i straffesparksfeltet giver ikke længere advarsel, hvis det indebærer et forsøg på at spille bolden. </a:t>
            </a:r>
          </a:p>
          <a:p>
            <a:endParaRPr lang="da-DK" sz="400" dirty="0" smtClean="0"/>
          </a:p>
          <a:p>
            <a:r>
              <a:rPr lang="da-DK" dirty="0" smtClean="0">
                <a:solidFill>
                  <a:srgbClr val="FF0000"/>
                </a:solidFill>
              </a:rPr>
              <a:t>Forseelser </a:t>
            </a:r>
            <a:r>
              <a:rPr lang="da-DK" dirty="0">
                <a:solidFill>
                  <a:srgbClr val="FF0000"/>
                </a:solidFill>
              </a:rPr>
              <a:t>mellem spiller og modspiller/reserve/official uden for banen medfører </a:t>
            </a:r>
            <a:r>
              <a:rPr lang="da-DK" dirty="0" smtClean="0">
                <a:solidFill>
                  <a:srgbClr val="FF0000"/>
                </a:solidFill>
              </a:rPr>
              <a:t>frispark på linjen, hvis bolden er i spil - uanset hvordan spillerne er kommet uden for banen. </a:t>
            </a:r>
          </a:p>
          <a:p>
            <a:endParaRPr lang="da-DK" sz="400" dirty="0" smtClean="0">
              <a:solidFill>
                <a:srgbClr val="FF0000"/>
              </a:solidFill>
            </a:endParaRPr>
          </a:p>
        </p:txBody>
      </p:sp>
    </p:spTree>
    <p:extLst>
      <p:ext uri="{BB962C8B-B14F-4D97-AF65-F5344CB8AC3E}">
        <p14:creationId xmlns:p14="http://schemas.microsoft.com/office/powerpoint/2010/main" val="79486511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4924425"/>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t>En </a:t>
            </a:r>
            <a:r>
              <a:rPr lang="da-DK" dirty="0"/>
              <a:t>bortvist læge må stadig fungere, hvis der ikke er anden medicinsk bistand til </a:t>
            </a:r>
            <a:r>
              <a:rPr lang="da-DK" dirty="0" smtClean="0"/>
              <a:t>rådighed</a:t>
            </a:r>
            <a:r>
              <a:rPr lang="da-DK" dirty="0"/>
              <a:t>. </a:t>
            </a:r>
          </a:p>
          <a:p>
            <a:endParaRPr lang="da-DK" sz="400" dirty="0" smtClean="0"/>
          </a:p>
          <a:p>
            <a:r>
              <a:rPr lang="da-DK" dirty="0" smtClean="0"/>
              <a:t>Begyndelsesspark</a:t>
            </a:r>
            <a:r>
              <a:rPr lang="da-DK" dirty="0"/>
              <a:t>: Sparkeren må stå på modspillernes banehalvdel. </a:t>
            </a:r>
          </a:p>
          <a:p>
            <a:endParaRPr lang="da-DK" sz="400" dirty="0" smtClean="0"/>
          </a:p>
          <a:p>
            <a:r>
              <a:rPr lang="da-DK" dirty="0" smtClean="0"/>
              <a:t>'Bremse </a:t>
            </a:r>
            <a:r>
              <a:rPr lang="da-DK" dirty="0"/>
              <a:t>et lovende angreb' i straffesparksfeltet giver ikke længere advarsel, hvis det indebærer et forsøg på at spille bolden. </a:t>
            </a:r>
          </a:p>
          <a:p>
            <a:endParaRPr lang="da-DK" sz="400" dirty="0" smtClean="0"/>
          </a:p>
          <a:p>
            <a:r>
              <a:rPr lang="da-DK" dirty="0" smtClean="0"/>
              <a:t>Forseelser </a:t>
            </a:r>
            <a:r>
              <a:rPr lang="da-DK" dirty="0"/>
              <a:t>mellem spiller og modspiller/reserve/official uden for banen medfører </a:t>
            </a:r>
            <a:r>
              <a:rPr lang="da-DK" dirty="0" smtClean="0"/>
              <a:t>frispark </a:t>
            </a:r>
            <a:r>
              <a:rPr lang="da-DK" dirty="0"/>
              <a:t>på linjen, hvis bolden er i spil - uanset hvordan spillerne er kommet uden for banen. </a:t>
            </a:r>
          </a:p>
          <a:p>
            <a:endParaRPr lang="da-DK" sz="400" dirty="0" smtClean="0"/>
          </a:p>
          <a:p>
            <a:r>
              <a:rPr lang="da-DK" dirty="0" smtClean="0">
                <a:solidFill>
                  <a:srgbClr val="FF0000"/>
                </a:solidFill>
              </a:rPr>
              <a:t>Kast </a:t>
            </a:r>
            <a:r>
              <a:rPr lang="da-DK" dirty="0">
                <a:solidFill>
                  <a:srgbClr val="FF0000"/>
                </a:solidFill>
              </a:rPr>
              <a:t>med genstande ind og ud af banen, som får indflydelse - direkte frispark. </a:t>
            </a:r>
          </a:p>
          <a:p>
            <a:endParaRPr lang="da-DK" dirty="0" smtClean="0">
              <a:solidFill>
                <a:srgbClr val="FF0000"/>
              </a:solidFill>
            </a:endParaRPr>
          </a:p>
        </p:txBody>
      </p:sp>
    </p:spTree>
    <p:extLst>
      <p:ext uri="{BB962C8B-B14F-4D97-AF65-F5344CB8AC3E}">
        <p14:creationId xmlns:p14="http://schemas.microsoft.com/office/powerpoint/2010/main" val="347686476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1520" y="404664"/>
            <a:ext cx="8712968" cy="5755422"/>
          </a:xfrm>
          <a:prstGeom prst="rect">
            <a:avLst/>
          </a:prstGeom>
          <a:noFill/>
        </p:spPr>
        <p:txBody>
          <a:bodyPr wrap="square" rtlCol="0">
            <a:spAutoFit/>
          </a:bodyPr>
          <a:lstStyle/>
          <a:p>
            <a:pPr algn="ctr"/>
            <a:r>
              <a:rPr lang="da-DK" dirty="0" smtClean="0"/>
              <a:t> </a:t>
            </a:r>
            <a:r>
              <a:rPr lang="da-DK" b="1" dirty="0"/>
              <a:t>De væsentligste ændringer er: </a:t>
            </a:r>
            <a:endParaRPr lang="da-DK" b="1" dirty="0" smtClean="0"/>
          </a:p>
          <a:p>
            <a:endParaRPr lang="da-DK" sz="400" dirty="0"/>
          </a:p>
          <a:p>
            <a:r>
              <a:rPr lang="da-DK" dirty="0" smtClean="0"/>
              <a:t>Målmandsskift </a:t>
            </a:r>
            <a:r>
              <a:rPr lang="da-DK" dirty="0"/>
              <a:t>i pausen uden besked til dommeren - indberetning, ikke advarsel. </a:t>
            </a:r>
            <a:endParaRPr lang="da-DK" sz="400" dirty="0" smtClean="0"/>
          </a:p>
          <a:p>
            <a:r>
              <a:rPr lang="da-DK" sz="400" dirty="0"/>
              <a:t>-</a:t>
            </a:r>
            <a:endParaRPr lang="da-DK" dirty="0"/>
          </a:p>
          <a:p>
            <a:r>
              <a:rPr lang="da-DK" dirty="0"/>
              <a:t>Udskiftning i pausen uden besked til dommeren - indberetning, ikke advarsel. </a:t>
            </a:r>
            <a:endParaRPr lang="da-DK" dirty="0" smtClean="0"/>
          </a:p>
          <a:p>
            <a:r>
              <a:rPr lang="da-DK" sz="400" dirty="0" smtClean="0"/>
              <a:t>-</a:t>
            </a:r>
            <a:endParaRPr lang="da-DK" dirty="0"/>
          </a:p>
          <a:p>
            <a:r>
              <a:rPr lang="da-DK" dirty="0"/>
              <a:t>Spiller, som genindtræder uden dommerens tilladelse og får indflydelse - direkte </a:t>
            </a:r>
            <a:r>
              <a:rPr lang="da-DK" dirty="0" smtClean="0"/>
              <a:t>frispark</a:t>
            </a:r>
            <a:r>
              <a:rPr lang="da-DK" dirty="0"/>
              <a:t>. </a:t>
            </a:r>
          </a:p>
          <a:p>
            <a:endParaRPr lang="da-DK" sz="400" dirty="0" smtClean="0"/>
          </a:p>
          <a:p>
            <a:r>
              <a:rPr lang="da-DK" dirty="0" smtClean="0"/>
              <a:t>Hold</a:t>
            </a:r>
            <a:r>
              <a:rPr lang="da-DK" dirty="0"/>
              <a:t>, som scorer med ekstra person på banen - direkte frispark. </a:t>
            </a:r>
          </a:p>
          <a:p>
            <a:endParaRPr lang="da-DK" sz="400" dirty="0" smtClean="0"/>
          </a:p>
          <a:p>
            <a:r>
              <a:rPr lang="da-DK" dirty="0" smtClean="0"/>
              <a:t>Dommerens </a:t>
            </a:r>
            <a:r>
              <a:rPr lang="da-DK" dirty="0"/>
              <a:t>afgørelser skal altid respekteres (har aldrig stået der før…  ). </a:t>
            </a:r>
          </a:p>
          <a:p>
            <a:endParaRPr lang="da-DK" sz="400" dirty="0" smtClean="0"/>
          </a:p>
          <a:p>
            <a:r>
              <a:rPr lang="da-DK" dirty="0" smtClean="0"/>
              <a:t>Tidsbegrænsede </a:t>
            </a:r>
            <a:r>
              <a:rPr lang="da-DK" dirty="0"/>
              <a:t>udvisninger bliver tilladt i visse kampe - se separat dokument. </a:t>
            </a:r>
          </a:p>
          <a:p>
            <a:endParaRPr lang="da-DK" sz="400" dirty="0" smtClean="0"/>
          </a:p>
          <a:p>
            <a:r>
              <a:rPr lang="da-DK" dirty="0" smtClean="0"/>
              <a:t>En </a:t>
            </a:r>
            <a:r>
              <a:rPr lang="da-DK" dirty="0"/>
              <a:t>bortvist læge må stadig fungere, hvis der ikke er anden medicinsk bistand til </a:t>
            </a:r>
            <a:r>
              <a:rPr lang="da-DK" dirty="0" smtClean="0"/>
              <a:t>rådighed</a:t>
            </a:r>
            <a:r>
              <a:rPr lang="da-DK" dirty="0"/>
              <a:t>. </a:t>
            </a:r>
          </a:p>
          <a:p>
            <a:endParaRPr lang="da-DK" sz="400" dirty="0" smtClean="0"/>
          </a:p>
          <a:p>
            <a:r>
              <a:rPr lang="da-DK" dirty="0" smtClean="0"/>
              <a:t>Begyndelsesspark</a:t>
            </a:r>
            <a:r>
              <a:rPr lang="da-DK" dirty="0"/>
              <a:t>: Sparkeren må stå på modspillernes banehalvdel. </a:t>
            </a:r>
          </a:p>
          <a:p>
            <a:endParaRPr lang="da-DK" sz="400" dirty="0" smtClean="0"/>
          </a:p>
          <a:p>
            <a:r>
              <a:rPr lang="da-DK" dirty="0" smtClean="0"/>
              <a:t>'Bremse </a:t>
            </a:r>
            <a:r>
              <a:rPr lang="da-DK" dirty="0"/>
              <a:t>et lovende angreb' i straffesparksfeltet giver ikke længere advarsel, hvis det indebærer et forsøg på at spille bolden. </a:t>
            </a:r>
          </a:p>
          <a:p>
            <a:endParaRPr lang="da-DK" sz="400" dirty="0" smtClean="0"/>
          </a:p>
          <a:p>
            <a:r>
              <a:rPr lang="da-DK" dirty="0" smtClean="0"/>
              <a:t>Forseelser </a:t>
            </a:r>
            <a:r>
              <a:rPr lang="da-DK" dirty="0"/>
              <a:t>mellem spiller og modspiller/reserve/official uden for banen medfører </a:t>
            </a:r>
            <a:r>
              <a:rPr lang="da-DK" dirty="0" smtClean="0"/>
              <a:t>frispark </a:t>
            </a:r>
            <a:r>
              <a:rPr lang="da-DK" dirty="0"/>
              <a:t>på linjen, hvis bolden er i spil - uanset hvordan spillerne er kommet uden for banen. </a:t>
            </a:r>
          </a:p>
          <a:p>
            <a:endParaRPr lang="da-DK" sz="400" dirty="0" smtClean="0"/>
          </a:p>
          <a:p>
            <a:r>
              <a:rPr lang="da-DK" dirty="0" smtClean="0"/>
              <a:t>Kast </a:t>
            </a:r>
            <a:r>
              <a:rPr lang="da-DK" dirty="0"/>
              <a:t>med genstande ind og ud af banen, som får indflydelse - direkte frispark. </a:t>
            </a:r>
          </a:p>
          <a:p>
            <a:endParaRPr lang="da-DK" dirty="0" smtClean="0"/>
          </a:p>
          <a:p>
            <a:r>
              <a:rPr lang="da-DK" dirty="0" smtClean="0">
                <a:solidFill>
                  <a:srgbClr val="FF0000"/>
                </a:solidFill>
              </a:rPr>
              <a:t>Vær </a:t>
            </a:r>
            <a:r>
              <a:rPr lang="da-DK" dirty="0">
                <a:solidFill>
                  <a:srgbClr val="FF0000"/>
                </a:solidFill>
              </a:rPr>
              <a:t>opmærksom på tillægget ”10 minutters udvisning” , idet der er væsentlige </a:t>
            </a:r>
            <a:r>
              <a:rPr lang="da-DK" dirty="0" smtClean="0">
                <a:solidFill>
                  <a:srgbClr val="FF0000"/>
                </a:solidFill>
              </a:rPr>
              <a:t>ændringer </a:t>
            </a:r>
            <a:r>
              <a:rPr lang="da-DK" dirty="0">
                <a:solidFill>
                  <a:srgbClr val="FF0000"/>
                </a:solidFill>
              </a:rPr>
              <a:t>på dette område. </a:t>
            </a:r>
          </a:p>
          <a:p>
            <a:endParaRPr lang="da-DK" dirty="0">
              <a:solidFill>
                <a:srgbClr val="FF0000"/>
              </a:solidFill>
            </a:endParaRPr>
          </a:p>
        </p:txBody>
      </p:sp>
    </p:spTree>
    <p:extLst>
      <p:ext uri="{BB962C8B-B14F-4D97-AF65-F5344CB8AC3E}">
        <p14:creationId xmlns:p14="http://schemas.microsoft.com/office/powerpoint/2010/main" val="175008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rgbClr val="FF0000"/>
                </a:solidFill>
              </a:rPr>
              <a:t>Såfremt en </a:t>
            </a:r>
            <a:r>
              <a:rPr lang="da-DK" sz="1300" b="1" dirty="0">
                <a:solidFill>
                  <a:srgbClr val="FF0000"/>
                </a:solidFill>
              </a:rPr>
              <a:t>spiller </a:t>
            </a:r>
            <a:r>
              <a:rPr lang="da-DK" sz="1300" dirty="0">
                <a:solidFill>
                  <a:srgbClr val="FF0000"/>
                </a:solidFill>
              </a:rPr>
              <a:t>modtager en advarsel i pausen, begynder holdet 2. halvleg (eventuelt 2. halvleg i forlænget spilletid) med en spiller færre på banen i 10 </a:t>
            </a:r>
            <a:r>
              <a:rPr lang="da-DK" sz="1300" dirty="0" smtClean="0">
                <a:solidFill>
                  <a:srgbClr val="FF0000"/>
                </a:solidFill>
              </a:rPr>
              <a:t>minutter</a:t>
            </a:r>
            <a:r>
              <a:rPr lang="da-DK" sz="1300" dirty="0">
                <a:solidFill>
                  <a:srgbClr val="FF0000"/>
                </a:solidFill>
              </a:rPr>
              <a:t>. Den pågældende spiller kan ikke deltage de næste 10 minutter </a:t>
            </a:r>
          </a:p>
          <a:p>
            <a:pPr algn="l"/>
            <a:endParaRPr lang="da-DK" sz="1300" dirty="0">
              <a:solidFill>
                <a:srgbClr val="FF0000"/>
              </a:solidFill>
            </a:endParaRPr>
          </a:p>
        </p:txBody>
      </p:sp>
    </p:spTree>
    <p:extLst>
      <p:ext uri="{BB962C8B-B14F-4D97-AF65-F5344CB8AC3E}">
        <p14:creationId xmlns:p14="http://schemas.microsoft.com/office/powerpoint/2010/main" val="2463369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332656"/>
            <a:ext cx="7772400" cy="650503"/>
          </a:xfrm>
        </p:spPr>
        <p:txBody>
          <a:bodyPr>
            <a:normAutofit fontScale="90000"/>
          </a:bodyPr>
          <a:lstStyle/>
          <a:p>
            <a:r>
              <a:rPr lang="da-DK" dirty="0" smtClean="0"/>
              <a:t> </a:t>
            </a:r>
            <a:r>
              <a:rPr lang="da-DK" b="1" dirty="0"/>
              <a:t>Tidsbegrænsede udvisninger </a:t>
            </a:r>
            <a:endParaRPr lang="da-DK" dirty="0"/>
          </a:p>
        </p:txBody>
      </p:sp>
      <p:sp>
        <p:nvSpPr>
          <p:cNvPr id="3" name="Undertitel 2"/>
          <p:cNvSpPr>
            <a:spLocks noGrp="1"/>
          </p:cNvSpPr>
          <p:nvPr>
            <p:ph type="subTitle" idx="1"/>
          </p:nvPr>
        </p:nvSpPr>
        <p:spPr>
          <a:xfrm>
            <a:off x="611560" y="908720"/>
            <a:ext cx="8136904" cy="5760640"/>
          </a:xfrm>
        </p:spPr>
        <p:txBody>
          <a:bodyPr>
            <a:normAutofit/>
          </a:bodyPr>
          <a:lstStyle/>
          <a:p>
            <a:pPr algn="l"/>
            <a:endParaRPr lang="da-DK" sz="1200" dirty="0" smtClean="0">
              <a:solidFill>
                <a:schemeClr val="tx1"/>
              </a:solidFill>
            </a:endParaRPr>
          </a:p>
          <a:p>
            <a:pPr algn="l"/>
            <a:r>
              <a:rPr lang="da-DK" sz="1300" dirty="0" smtClean="0">
                <a:solidFill>
                  <a:schemeClr val="tx1"/>
                </a:solidFill>
              </a:rPr>
              <a:t>Såfremt </a:t>
            </a:r>
            <a:r>
              <a:rPr lang="da-DK" sz="1300" dirty="0">
                <a:solidFill>
                  <a:schemeClr val="tx1"/>
                </a:solidFill>
              </a:rPr>
              <a:t>en målmand bliver skadet under en straffesparkskonkurrence kan han </a:t>
            </a:r>
            <a:r>
              <a:rPr lang="da-DK" sz="1300" dirty="0" smtClean="0">
                <a:solidFill>
                  <a:schemeClr val="tx1"/>
                </a:solidFill>
              </a:rPr>
              <a:t>erstattes </a:t>
            </a:r>
            <a:r>
              <a:rPr lang="da-DK" sz="1300" dirty="0">
                <a:solidFill>
                  <a:schemeClr val="tx1"/>
                </a:solidFill>
              </a:rPr>
              <a:t>med en af de navngivne reserver. Også selv om reserven tidligere har været </a:t>
            </a:r>
            <a:r>
              <a:rPr lang="da-DK" sz="1300" dirty="0" smtClean="0">
                <a:solidFill>
                  <a:schemeClr val="tx1"/>
                </a:solidFill>
              </a:rPr>
              <a:t> på </a:t>
            </a:r>
            <a:r>
              <a:rPr lang="da-DK" sz="1300" dirty="0">
                <a:solidFill>
                  <a:schemeClr val="tx1"/>
                </a:solidFill>
              </a:rPr>
              <a:t>banen. Den skadede målmand må ikke længere deltage i straffesparkskonkur-rencen </a:t>
            </a:r>
          </a:p>
          <a:p>
            <a:pPr algn="l"/>
            <a:endParaRPr lang="da-DK" sz="1300" dirty="0">
              <a:solidFill>
                <a:schemeClr val="tx1"/>
              </a:solidFill>
            </a:endParaRPr>
          </a:p>
          <a:p>
            <a:pPr algn="l"/>
            <a:r>
              <a:rPr lang="da-DK" sz="1300" dirty="0">
                <a:solidFill>
                  <a:schemeClr val="tx1"/>
                </a:solidFill>
              </a:rPr>
              <a:t>Såfremt en </a:t>
            </a:r>
            <a:r>
              <a:rPr lang="da-DK" sz="1300" b="1" dirty="0">
                <a:solidFill>
                  <a:schemeClr val="tx1"/>
                </a:solidFill>
              </a:rPr>
              <a:t>spiller </a:t>
            </a:r>
            <a:r>
              <a:rPr lang="da-DK" sz="1300" dirty="0">
                <a:solidFill>
                  <a:schemeClr val="tx1"/>
                </a:solidFill>
              </a:rPr>
              <a:t>modtager en advarsel i pausen, begynder holdet 2. halvleg (eventuelt 2. halvleg i forlænget spilletid) med en spiller færre på banen i 10 </a:t>
            </a:r>
            <a:r>
              <a:rPr lang="da-DK" sz="1300" dirty="0" smtClean="0">
                <a:solidFill>
                  <a:schemeClr val="tx1"/>
                </a:solidFill>
              </a:rPr>
              <a:t>minutter</a:t>
            </a:r>
            <a:r>
              <a:rPr lang="da-DK" sz="1300" dirty="0">
                <a:solidFill>
                  <a:schemeClr val="tx1"/>
                </a:solidFill>
              </a:rPr>
              <a:t>. Den pågældende spiller kan ikke deltage de næste 10 minutter </a:t>
            </a:r>
          </a:p>
          <a:p>
            <a:pPr algn="l"/>
            <a:endParaRPr lang="da-DK" sz="1300" dirty="0">
              <a:solidFill>
                <a:schemeClr val="tx1"/>
              </a:solidFill>
            </a:endParaRPr>
          </a:p>
          <a:p>
            <a:pPr algn="l"/>
            <a:r>
              <a:rPr lang="da-DK" sz="1300" dirty="0">
                <a:solidFill>
                  <a:srgbClr val="FF0000"/>
                </a:solidFill>
              </a:rPr>
              <a:t>Såfremt en </a:t>
            </a:r>
            <a:r>
              <a:rPr lang="da-DK" sz="1300" b="1" dirty="0">
                <a:solidFill>
                  <a:srgbClr val="FF0000"/>
                </a:solidFill>
              </a:rPr>
              <a:t>reserve </a:t>
            </a:r>
            <a:r>
              <a:rPr lang="da-DK" sz="1300" dirty="0">
                <a:solidFill>
                  <a:srgbClr val="FF0000"/>
                </a:solidFill>
              </a:rPr>
              <a:t>modtager en advarsel i pausen, begynder holdet 2. halvleg (eventuelt 2. halvleg i forlænget spilletid) med en spiller færre på banen i 10 </a:t>
            </a:r>
            <a:r>
              <a:rPr lang="da-DK" sz="1300" dirty="0" smtClean="0">
                <a:solidFill>
                  <a:srgbClr val="FF0000"/>
                </a:solidFill>
              </a:rPr>
              <a:t>minutter</a:t>
            </a:r>
            <a:r>
              <a:rPr lang="da-DK" sz="1300" dirty="0">
                <a:solidFill>
                  <a:srgbClr val="FF0000"/>
                </a:solidFill>
              </a:rPr>
              <a:t>. Den pågældende spiller kan ikke deltage de næste 10 minutter. Holdet vælger selv, hvilken spiller, der skal starte ude, ved 2. halvlegs begyndelse (2. halvlegs </a:t>
            </a:r>
            <a:r>
              <a:rPr lang="da-DK" sz="1300" dirty="0" smtClean="0">
                <a:solidFill>
                  <a:srgbClr val="FF0000"/>
                </a:solidFill>
              </a:rPr>
              <a:t>begyndelse </a:t>
            </a:r>
            <a:r>
              <a:rPr lang="da-DK" sz="1300" dirty="0">
                <a:solidFill>
                  <a:srgbClr val="FF0000"/>
                </a:solidFill>
              </a:rPr>
              <a:t>i forlænget spilletid) </a:t>
            </a:r>
          </a:p>
        </p:txBody>
      </p:sp>
    </p:spTree>
    <p:extLst>
      <p:ext uri="{BB962C8B-B14F-4D97-AF65-F5344CB8AC3E}">
        <p14:creationId xmlns:p14="http://schemas.microsoft.com/office/powerpoint/2010/main" val="4046771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9935</Words>
  <Application>Microsoft Office PowerPoint</Application>
  <PresentationFormat>Skærmshow (4:3)</PresentationFormat>
  <Paragraphs>641</Paragraphs>
  <Slides>74</Slides>
  <Notes>14</Notes>
  <HiddenSlides>0</HiddenSlides>
  <MMClips>0</MMClips>
  <ScaleCrop>false</ScaleCrop>
  <HeadingPairs>
    <vt:vector size="4" baseType="variant">
      <vt:variant>
        <vt:lpstr>Tema</vt:lpstr>
      </vt:variant>
      <vt:variant>
        <vt:i4>1</vt:i4>
      </vt:variant>
      <vt:variant>
        <vt:lpstr>Diastitler</vt:lpstr>
      </vt:variant>
      <vt:variant>
        <vt:i4>74</vt:i4>
      </vt:variant>
    </vt:vector>
  </HeadingPairs>
  <TitlesOfParts>
    <vt:vector size="75" baseType="lpstr">
      <vt:lpstr>Kontortema</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 Tidsbegrænsede udvisninger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Tidsbegrænsede udvisninger</dc:title>
  <dc:creator>kristian Hjort</dc:creator>
  <cp:lastModifiedBy>kristian Hjort</cp:lastModifiedBy>
  <cp:revision>15</cp:revision>
  <dcterms:created xsi:type="dcterms:W3CDTF">2017-12-23T08:46:13Z</dcterms:created>
  <dcterms:modified xsi:type="dcterms:W3CDTF">2018-01-02T10:31:31Z</dcterms:modified>
</cp:coreProperties>
</file>